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1" r:id="rId3"/>
    <p:sldId id="292" r:id="rId4"/>
    <p:sldId id="272" r:id="rId5"/>
    <p:sldId id="269" r:id="rId6"/>
    <p:sldId id="270" r:id="rId7"/>
    <p:sldId id="293" r:id="rId8"/>
    <p:sldId id="282" r:id="rId9"/>
    <p:sldId id="294" r:id="rId10"/>
    <p:sldId id="298" r:id="rId11"/>
    <p:sldId id="285" r:id="rId12"/>
    <p:sldId id="286" r:id="rId13"/>
    <p:sldId id="288" r:id="rId14"/>
    <p:sldId id="289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gLet\Desktop\Servicios%20P&#250;blicos\REPORTES%20MENSUALES%20MF\SEPTIEMBRE\Resultados%202014%20(direcciones)%20Septiembre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gLet\Desktop\Servicios%20P&#250;blicos\REPORTES%20MENSUALES%20MF\SEPTIEMBRE\Resultados%202014%20(direcciones)%20Septiembr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gLet\Desktop\Servicios%20P&#250;blicos\REPORTES%20MENSUALES%20MF\SEPTIEMBRE\Resultados%202014%20(direcciones)%20Septiembre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gLet\Desktop\Servicios%20P&#250;blicos\REPORTES%20MENSUALES%20MF\SEPTIEMBRE\Resultados%202014%20(direcciones)%20Septiembre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gLet\Desktop\Servicios%20P&#250;blicos\REPORTES%20MENSUALES%20MF\SEPTIEMBRE\Resultados%202014%20(direcciones)%20Septiembre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gLet\Desktop\Servicios%20P&#250;blicos\REPORTES%20MENSUALES%20MF\SEPTIEMBRE\Resultados%202014%20(direcciones)%20Septiembre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gLet\Desktop\Servicios%20P&#250;blicos\REPORTES%20MENSUALES%20MF\SEPTIEMBRE\Resultados%202014%20(direcciones)%20Septiembr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gLet\Desktop\Servicios%20P&#250;blicos\REPORTES%20MENSUALES%20MF\SEPTIEMBRE\Resultados%202014%20(direcciones)%20Septiembr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gLet\Desktop\Servicios%20P&#250;blicos\REPORTES%20MENSUALES%20MF\SEPTIEMBRE\Resultados%202014%20(direcciones)%20Septiembr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gLet\Desktop\Servicios%20P&#250;blicos\REPORTES%20MENSUALES%20MF\SEPTIEMBRE\Resultados%202014%20(direcciones)%20Septiembr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gLet\Desktop\Servicios%20P&#250;blicos\REPORTES%20MENSUALES%20MF\SEPTIEMBRE\Resultados%202014%20(direcciones)%20Septiembr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gLet\Desktop\Servicios%20P&#250;blicos\REPORTES%20MENSUALES%20MF\SEPTIEMBRE\Resultados%202014%20(direcciones)%20Septiembr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gLet\Desktop\Servicios%20P&#250;blicos\REPORTES%20MENSUALES%20MF\SEPTIEMBRE\Resultados%202014%20(direcciones)%20Septiembr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gLet\Desktop\Servicios%20P&#250;blicos\REPORTES%20MENSUALES%20MF\SEPTIEMBRE\Resultados%202014%20(direcciones)%20Septiembr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gLet\Desktop\Servicios%20P&#250;blicos\REPORTES%20MENSUALES%20MF\SEPTIEMBRE\Resultados%202014%20(direcciones)%20Septiemb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title>
      <c:tx>
        <c:rich>
          <a:bodyPr/>
          <a:lstStyle/>
          <a:p>
            <a:pPr>
              <a:defRPr/>
            </a:pPr>
            <a:r>
              <a:rPr lang="es-MX"/>
              <a:t>Recolección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2.3529411764705879E-2"/>
          <c:y val="4.3730229373502336E-2"/>
          <c:w val="0.95080213903743316"/>
          <c:h val="0.84734953782951183"/>
        </c:manualLayout>
      </c:layout>
      <c:barChart>
        <c:barDir val="col"/>
        <c:grouping val="clustered"/>
        <c:ser>
          <c:idx val="0"/>
          <c:order val="0"/>
          <c:tx>
            <c:strRef>
              <c:f>LIMPIA1!$Q$19</c:f>
              <c:strCache>
                <c:ptCount val="1"/>
                <c:pt idx="0">
                  <c:v>AGOSTO</c:v>
                </c:pt>
              </c:strCache>
            </c:strRef>
          </c:tx>
          <c:cat>
            <c:strRef>
              <c:f>LIMPIA1!$R$18:$U$18</c:f>
              <c:strCache>
                <c:ptCount val="4"/>
                <c:pt idx="0">
                  <c:v>Recolección Municipal</c:v>
                </c:pt>
                <c:pt idx="1">
                  <c:v>Brigadas de Limpieza</c:v>
                </c:pt>
                <c:pt idx="2">
                  <c:v>Descacharrización</c:v>
                </c:pt>
                <c:pt idx="3">
                  <c:v>Tiradero La Esperanza</c:v>
                </c:pt>
              </c:strCache>
            </c:strRef>
          </c:cat>
          <c:val>
            <c:numRef>
              <c:f>LIMPIA1!$R$19:$U$19</c:f>
              <c:numCache>
                <c:formatCode>General</c:formatCode>
                <c:ptCount val="4"/>
                <c:pt idx="0">
                  <c:v>304</c:v>
                </c:pt>
                <c:pt idx="1">
                  <c:v>30</c:v>
                </c:pt>
                <c:pt idx="2">
                  <c:v>15</c:v>
                </c:pt>
                <c:pt idx="3">
                  <c:v>110</c:v>
                </c:pt>
              </c:numCache>
            </c:numRef>
          </c:val>
        </c:ser>
        <c:ser>
          <c:idx val="1"/>
          <c:order val="1"/>
          <c:tx>
            <c:strRef>
              <c:f>LIMPIA1!$Q$20</c:f>
              <c:strCache>
                <c:ptCount val="1"/>
                <c:pt idx="0">
                  <c:v>SEPTIEMBRE</c:v>
                </c:pt>
              </c:strCache>
            </c:strRef>
          </c:tx>
          <c:cat>
            <c:strRef>
              <c:f>LIMPIA1!$R$18:$U$18</c:f>
              <c:strCache>
                <c:ptCount val="4"/>
                <c:pt idx="0">
                  <c:v>Recolección Municipal</c:v>
                </c:pt>
                <c:pt idx="1">
                  <c:v>Brigadas de Limpieza</c:v>
                </c:pt>
                <c:pt idx="2">
                  <c:v>Descacharrización</c:v>
                </c:pt>
                <c:pt idx="3">
                  <c:v>Tiradero La Esperanza</c:v>
                </c:pt>
              </c:strCache>
            </c:strRef>
          </c:cat>
          <c:val>
            <c:numRef>
              <c:f>LIMPIA1!$R$20:$U$20</c:f>
              <c:numCache>
                <c:formatCode>General</c:formatCode>
                <c:ptCount val="4"/>
                <c:pt idx="0">
                  <c:v>275</c:v>
                </c:pt>
                <c:pt idx="1">
                  <c:v>22</c:v>
                </c:pt>
                <c:pt idx="2">
                  <c:v>14</c:v>
                </c:pt>
                <c:pt idx="3">
                  <c:v>80</c:v>
                </c:pt>
              </c:numCache>
            </c:numRef>
          </c:val>
        </c:ser>
        <c:dLbls>
          <c:showVal val="1"/>
        </c:dLbls>
        <c:overlap val="-25"/>
        <c:axId val="51110272"/>
        <c:axId val="51111808"/>
      </c:barChart>
      <c:catAx>
        <c:axId val="51110272"/>
        <c:scaling>
          <c:orientation val="minMax"/>
        </c:scaling>
        <c:axPos val="b"/>
        <c:majorTickMark val="none"/>
        <c:tickLblPos val="nextTo"/>
        <c:crossAx val="51111808"/>
        <c:crosses val="autoZero"/>
        <c:auto val="1"/>
        <c:lblAlgn val="ctr"/>
        <c:lblOffset val="100"/>
      </c:catAx>
      <c:valAx>
        <c:axId val="51111808"/>
        <c:scaling>
          <c:orientation val="minMax"/>
        </c:scaling>
        <c:delete val="1"/>
        <c:axPos val="l"/>
        <c:numFmt formatCode="General" sourceLinked="1"/>
        <c:tickLblPos val="none"/>
        <c:crossAx val="51110272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200"/>
      </a:pPr>
      <a:endParaRPr lang="es-MX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plotArea>
      <c:layout/>
      <c:barChart>
        <c:barDir val="col"/>
        <c:grouping val="clustered"/>
        <c:ser>
          <c:idx val="0"/>
          <c:order val="0"/>
          <c:cat>
            <c:strRef>
              <c:f>ORNATO!$K$55:$K$58</c:f>
              <c:strCache>
                <c:ptCount val="4"/>
                <c:pt idx="0">
                  <c:v>Burócratas de Guadalupe </c:v>
                </c:pt>
                <c:pt idx="1">
                  <c:v>Hacienda La Escondida </c:v>
                </c:pt>
                <c:pt idx="2">
                  <c:v>Las Quintas </c:v>
                </c:pt>
                <c:pt idx="3">
                  <c:v>Los Reyes </c:v>
                </c:pt>
              </c:strCache>
            </c:strRef>
          </c:cat>
          <c:val>
            <c:numRef>
              <c:f>ORNATO!$L$55:$L$58</c:f>
              <c:numCache>
                <c:formatCode>General</c:formatCode>
                <c:ptCount val="4"/>
                <c:pt idx="0">
                  <c:v>20</c:v>
                </c:pt>
                <c:pt idx="1">
                  <c:v>17</c:v>
                </c:pt>
                <c:pt idx="2">
                  <c:v>20</c:v>
                </c:pt>
                <c:pt idx="3">
                  <c:v>16</c:v>
                </c:pt>
              </c:numCache>
            </c:numRef>
          </c:val>
        </c:ser>
        <c:dLbls>
          <c:showVal val="1"/>
        </c:dLbls>
        <c:overlap val="-25"/>
        <c:axId val="58922496"/>
        <c:axId val="58924032"/>
      </c:barChart>
      <c:catAx>
        <c:axId val="5892249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es-MX"/>
          </a:p>
        </c:txPr>
        <c:crossAx val="58924032"/>
        <c:crosses val="autoZero"/>
        <c:auto val="1"/>
        <c:lblAlgn val="ctr"/>
        <c:lblOffset val="100"/>
      </c:catAx>
      <c:valAx>
        <c:axId val="58924032"/>
        <c:scaling>
          <c:orientation val="minMax"/>
        </c:scaling>
        <c:delete val="1"/>
        <c:axPos val="l"/>
        <c:numFmt formatCode="General" sourceLinked="1"/>
        <c:tickLblPos val="none"/>
        <c:crossAx val="58922496"/>
        <c:crosses val="autoZero"/>
        <c:crossBetween val="between"/>
      </c:valAx>
    </c:plotArea>
    <c:plotVisOnly val="1"/>
  </c:chart>
  <c:txPr>
    <a:bodyPr/>
    <a:lstStyle/>
    <a:p>
      <a:pPr>
        <a:defRPr sz="1100"/>
      </a:pPr>
      <a:endParaRPr lang="es-MX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title>
      <c:tx>
        <c:rich>
          <a:bodyPr/>
          <a:lstStyle/>
          <a:p>
            <a:pPr>
              <a:defRPr/>
            </a:pPr>
            <a:r>
              <a:rPr lang="es-MX"/>
              <a:t>Censo</a:t>
            </a:r>
            <a:r>
              <a:rPr lang="es-MX" baseline="0"/>
              <a:t> efectuado</a:t>
            </a:r>
            <a:endParaRPr lang="es-MX"/>
          </a:p>
        </c:rich>
      </c:tx>
      <c:layout>
        <c:manualLayout>
          <c:xMode val="edge"/>
          <c:yMode val="edge"/>
          <c:x val="0.31578090694867633"/>
          <c:y val="3.1578947368421137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ORNATO!$C$56</c:f>
              <c:strCache>
                <c:ptCount val="1"/>
                <c:pt idx="0">
                  <c:v>Total de áreas:</c:v>
                </c:pt>
              </c:strCache>
            </c:strRef>
          </c:tx>
          <c:cat>
            <c:strRef>
              <c:f>ORNATO!$D$55:$G$55</c:f>
              <c:strCache>
                <c:ptCount val="4"/>
                <c:pt idx="0">
                  <c:v>Plazas</c:v>
                </c:pt>
                <c:pt idx="1">
                  <c:v>Camellones Centrales</c:v>
                </c:pt>
                <c:pt idx="2">
                  <c:v>Área Verde</c:v>
                </c:pt>
                <c:pt idx="3">
                  <c:v>Laterales</c:v>
                </c:pt>
              </c:strCache>
            </c:strRef>
          </c:cat>
          <c:val>
            <c:numRef>
              <c:f>ORNATO!$D$56:$G$56</c:f>
              <c:numCache>
                <c:formatCode>General</c:formatCode>
                <c:ptCount val="4"/>
                <c:pt idx="0">
                  <c:v>33</c:v>
                </c:pt>
                <c:pt idx="1">
                  <c:v>160</c:v>
                </c:pt>
                <c:pt idx="2">
                  <c:v>45</c:v>
                </c:pt>
                <c:pt idx="3">
                  <c:v>18</c:v>
                </c:pt>
              </c:numCache>
            </c:numRef>
          </c:val>
        </c:ser>
        <c:ser>
          <c:idx val="1"/>
          <c:order val="1"/>
          <c:tx>
            <c:strRef>
              <c:f>ORNATO!$C$57</c:f>
              <c:strCache>
                <c:ptCount val="1"/>
                <c:pt idx="0">
                  <c:v>Total de hectáreas:</c:v>
                </c:pt>
              </c:strCache>
            </c:strRef>
          </c:tx>
          <c:cat>
            <c:strRef>
              <c:f>ORNATO!$D$55:$G$55</c:f>
              <c:strCache>
                <c:ptCount val="4"/>
                <c:pt idx="0">
                  <c:v>Plazas</c:v>
                </c:pt>
                <c:pt idx="1">
                  <c:v>Camellones Centrales</c:v>
                </c:pt>
                <c:pt idx="2">
                  <c:v>Área Verde</c:v>
                </c:pt>
                <c:pt idx="3">
                  <c:v>Laterales</c:v>
                </c:pt>
              </c:strCache>
            </c:strRef>
          </c:cat>
          <c:val>
            <c:numRef>
              <c:f>ORNATO!$D$57:$G$57</c:f>
              <c:numCache>
                <c:formatCode>0.0</c:formatCode>
                <c:ptCount val="4"/>
                <c:pt idx="0">
                  <c:v>14.936</c:v>
                </c:pt>
                <c:pt idx="1">
                  <c:v>20.598400000000002</c:v>
                </c:pt>
                <c:pt idx="2">
                  <c:v>21.1</c:v>
                </c:pt>
                <c:pt idx="3">
                  <c:v>5.42</c:v>
                </c:pt>
              </c:numCache>
            </c:numRef>
          </c:val>
        </c:ser>
        <c:dLbls>
          <c:showVal val="1"/>
        </c:dLbls>
        <c:overlap val="-25"/>
        <c:axId val="58983552"/>
        <c:axId val="58985088"/>
      </c:barChart>
      <c:catAx>
        <c:axId val="58983552"/>
        <c:scaling>
          <c:orientation val="minMax"/>
        </c:scaling>
        <c:axPos val="b"/>
        <c:majorTickMark val="none"/>
        <c:tickLblPos val="nextTo"/>
        <c:crossAx val="58985088"/>
        <c:crosses val="autoZero"/>
        <c:auto val="1"/>
        <c:lblAlgn val="ctr"/>
        <c:lblOffset val="100"/>
      </c:catAx>
      <c:valAx>
        <c:axId val="58985088"/>
        <c:scaling>
          <c:orientation val="minMax"/>
        </c:scaling>
        <c:delete val="1"/>
        <c:axPos val="l"/>
        <c:numFmt formatCode="General" sourceLinked="1"/>
        <c:tickLblPos val="none"/>
        <c:crossAx val="589835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64943249612046661"/>
          <c:y val="0.22618441773725653"/>
          <c:w val="0.34639048221162194"/>
          <c:h val="0.16359428097803574"/>
        </c:manualLayout>
      </c:layout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title>
      <c:tx>
        <c:rich>
          <a:bodyPr/>
          <a:lstStyle/>
          <a:p>
            <a:pPr>
              <a:defRPr sz="1400"/>
            </a:pPr>
            <a:r>
              <a:rPr lang="es-MX" sz="1400"/>
              <a:t>Deshierbe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strRef>
              <c:f>ORNATO!$U$56:$U$57</c:f>
              <c:strCache>
                <c:ptCount val="2"/>
                <c:pt idx="0">
                  <c:v>Agosto</c:v>
                </c:pt>
                <c:pt idx="1">
                  <c:v>Septiembre</c:v>
                </c:pt>
              </c:strCache>
            </c:strRef>
          </c:cat>
          <c:val>
            <c:numRef>
              <c:f>ORNATO!$V$56:$V$57</c:f>
              <c:numCache>
                <c:formatCode>General</c:formatCode>
                <c:ptCount val="2"/>
                <c:pt idx="0">
                  <c:v>57</c:v>
                </c:pt>
                <c:pt idx="1">
                  <c:v>39</c:v>
                </c:pt>
              </c:numCache>
            </c:numRef>
          </c:val>
        </c:ser>
        <c:dLbls>
          <c:showVal val="1"/>
        </c:dLbls>
        <c:overlap val="-25"/>
        <c:axId val="59013760"/>
        <c:axId val="59023744"/>
      </c:barChart>
      <c:catAx>
        <c:axId val="59013760"/>
        <c:scaling>
          <c:orientation val="minMax"/>
        </c:scaling>
        <c:axPos val="b"/>
        <c:majorTickMark val="none"/>
        <c:tickLblPos val="nextTo"/>
        <c:crossAx val="59023744"/>
        <c:crosses val="autoZero"/>
        <c:auto val="1"/>
        <c:lblAlgn val="ctr"/>
        <c:lblOffset val="100"/>
      </c:catAx>
      <c:valAx>
        <c:axId val="59023744"/>
        <c:scaling>
          <c:orientation val="minMax"/>
        </c:scaling>
        <c:delete val="1"/>
        <c:axPos val="l"/>
        <c:numFmt formatCode="General" sourceLinked="1"/>
        <c:tickLblPos val="none"/>
        <c:crossAx val="59013760"/>
        <c:crosses val="autoZero"/>
        <c:crossBetween val="between"/>
      </c:valAx>
    </c:plotArea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title>
      <c:tx>
        <c:rich>
          <a:bodyPr/>
          <a:lstStyle/>
          <a:p>
            <a:pPr>
              <a:defRPr sz="1400" b="1"/>
            </a:pPr>
            <a:r>
              <a:rPr lang="es-MX" sz="1400" b="1"/>
              <a:t>Áreas verdes deshierbadas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strRef>
              <c:f>ORNATO!$Q$56:$Q$57</c:f>
              <c:strCache>
                <c:ptCount val="2"/>
                <c:pt idx="0">
                  <c:v>Agosto</c:v>
                </c:pt>
                <c:pt idx="1">
                  <c:v>Septiembre</c:v>
                </c:pt>
              </c:strCache>
            </c:strRef>
          </c:cat>
          <c:val>
            <c:numRef>
              <c:f>ORNATO!$R$56:$R$57</c:f>
              <c:numCache>
                <c:formatCode>General</c:formatCode>
                <c:ptCount val="2"/>
                <c:pt idx="0">
                  <c:v>120</c:v>
                </c:pt>
                <c:pt idx="1">
                  <c:v>81</c:v>
                </c:pt>
              </c:numCache>
            </c:numRef>
          </c:val>
        </c:ser>
        <c:dLbls>
          <c:showVal val="1"/>
        </c:dLbls>
        <c:overlap val="-25"/>
        <c:axId val="59049088"/>
        <c:axId val="59050624"/>
      </c:barChart>
      <c:catAx>
        <c:axId val="59049088"/>
        <c:scaling>
          <c:orientation val="minMax"/>
        </c:scaling>
        <c:axPos val="b"/>
        <c:majorTickMark val="none"/>
        <c:tickLblPos val="nextTo"/>
        <c:crossAx val="59050624"/>
        <c:crosses val="autoZero"/>
        <c:auto val="1"/>
        <c:lblAlgn val="ctr"/>
        <c:lblOffset val="100"/>
      </c:catAx>
      <c:valAx>
        <c:axId val="59050624"/>
        <c:scaling>
          <c:orientation val="minMax"/>
        </c:scaling>
        <c:delete val="1"/>
        <c:axPos val="l"/>
        <c:numFmt formatCode="General" sourceLinked="1"/>
        <c:tickLblPos val="none"/>
        <c:crossAx val="59049088"/>
        <c:crosses val="autoZero"/>
        <c:crossBetween val="between"/>
      </c:valAx>
    </c:plotArea>
    <c:plotVisOnly val="1"/>
  </c:chart>
  <c:txPr>
    <a:bodyPr/>
    <a:lstStyle/>
    <a:p>
      <a:pPr>
        <a:defRPr sz="1050"/>
      </a:pPr>
      <a:endParaRPr lang="es-MX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autoTitleDeleted val="1"/>
    <c:plotArea>
      <c:layout>
        <c:manualLayout>
          <c:layoutTarget val="inner"/>
          <c:xMode val="edge"/>
          <c:yMode val="edge"/>
          <c:x val="2.7542121011444477E-2"/>
          <c:y val="0.10164746495940084"/>
          <c:w val="0.94491575797711103"/>
          <c:h val="0.71957941843741413"/>
        </c:manualLayout>
      </c:layout>
      <c:barChart>
        <c:barDir val="col"/>
        <c:grouping val="clustered"/>
        <c:ser>
          <c:idx val="0"/>
          <c:order val="0"/>
          <c:tx>
            <c:strRef>
              <c:f>ITECO!$F$9</c:f>
              <c:strCache>
                <c:ptCount val="1"/>
                <c:pt idx="0">
                  <c:v>AGOSTO</c:v>
                </c:pt>
              </c:strCache>
            </c:strRef>
          </c:tx>
          <c:cat>
            <c:strRef>
              <c:f>ITECO!$G$8:$J$8</c:f>
              <c:strCache>
                <c:ptCount val="4"/>
                <c:pt idx="0">
                  <c:v>Inicio de Mes</c:v>
                </c:pt>
                <c:pt idx="1">
                  <c:v>Recolección </c:v>
                </c:pt>
                <c:pt idx="2">
                  <c:v>Utilizadas</c:v>
                </c:pt>
                <c:pt idx="3">
                  <c:v>Inventario</c:v>
                </c:pt>
              </c:strCache>
            </c:strRef>
          </c:cat>
          <c:val>
            <c:numRef>
              <c:f>ITECO!$G$9:$J$9</c:f>
              <c:numCache>
                <c:formatCode>General</c:formatCode>
                <c:ptCount val="4"/>
                <c:pt idx="0">
                  <c:v>841</c:v>
                </c:pt>
                <c:pt idx="1">
                  <c:v>877</c:v>
                </c:pt>
                <c:pt idx="2">
                  <c:v>1205</c:v>
                </c:pt>
                <c:pt idx="3">
                  <c:v>513</c:v>
                </c:pt>
              </c:numCache>
            </c:numRef>
          </c:val>
        </c:ser>
        <c:ser>
          <c:idx val="1"/>
          <c:order val="1"/>
          <c:tx>
            <c:strRef>
              <c:f>ITECO!$F$10</c:f>
              <c:strCache>
                <c:ptCount val="1"/>
                <c:pt idx="0">
                  <c:v>SEPTIEMBRE</c:v>
                </c:pt>
              </c:strCache>
            </c:strRef>
          </c:tx>
          <c:cat>
            <c:strRef>
              <c:f>ITECO!$G$8:$J$8</c:f>
              <c:strCache>
                <c:ptCount val="4"/>
                <c:pt idx="0">
                  <c:v>Inicio de Mes</c:v>
                </c:pt>
                <c:pt idx="1">
                  <c:v>Recolección </c:v>
                </c:pt>
                <c:pt idx="2">
                  <c:v>Utilizadas</c:v>
                </c:pt>
                <c:pt idx="3">
                  <c:v>Inventario</c:v>
                </c:pt>
              </c:strCache>
            </c:strRef>
          </c:cat>
          <c:val>
            <c:numRef>
              <c:f>ITECO!$G$10:$J$10</c:f>
              <c:numCache>
                <c:formatCode>General</c:formatCode>
                <c:ptCount val="4"/>
                <c:pt idx="0">
                  <c:v>496</c:v>
                </c:pt>
                <c:pt idx="1">
                  <c:v>1314</c:v>
                </c:pt>
                <c:pt idx="2">
                  <c:v>662</c:v>
                </c:pt>
                <c:pt idx="3">
                  <c:v>1172</c:v>
                </c:pt>
              </c:numCache>
            </c:numRef>
          </c:val>
        </c:ser>
        <c:dLbls>
          <c:showVal val="1"/>
        </c:dLbls>
        <c:overlap val="-25"/>
        <c:axId val="59216640"/>
        <c:axId val="59218176"/>
      </c:barChart>
      <c:catAx>
        <c:axId val="5921664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1"/>
            </a:pPr>
            <a:endParaRPr lang="es-MX"/>
          </a:p>
        </c:txPr>
        <c:crossAx val="59218176"/>
        <c:crosses val="autoZero"/>
        <c:auto val="1"/>
        <c:lblAlgn val="ctr"/>
        <c:lblOffset val="100"/>
      </c:catAx>
      <c:valAx>
        <c:axId val="59218176"/>
        <c:scaling>
          <c:orientation val="minMax"/>
        </c:scaling>
        <c:delete val="1"/>
        <c:axPos val="l"/>
        <c:numFmt formatCode="General" sourceLinked="1"/>
        <c:tickLblPos val="none"/>
        <c:crossAx val="592166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7271037143221599E-2"/>
          <c:y val="3.6791213520216554E-2"/>
          <c:w val="0.23437043778171776"/>
          <c:h val="0.1586901252137542"/>
        </c:manualLayout>
      </c:layout>
    </c:legend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title>
      <c:tx>
        <c:rich>
          <a:bodyPr/>
          <a:lstStyle/>
          <a:p>
            <a:pPr>
              <a:defRPr/>
            </a:pPr>
            <a:r>
              <a:rPr lang="es-MX"/>
              <a:t>Siniestros</a:t>
            </a:r>
          </a:p>
        </c:rich>
      </c:tx>
    </c:title>
    <c:plotArea>
      <c:layout>
        <c:manualLayout>
          <c:layoutTarget val="inner"/>
          <c:xMode val="edge"/>
          <c:yMode val="edge"/>
          <c:x val="3.8363691086881542E-2"/>
          <c:y val="0.17593135912582011"/>
          <c:w val="0.92327261782623649"/>
          <c:h val="0.69835190302271632"/>
        </c:manualLayout>
      </c:layout>
      <c:barChart>
        <c:barDir val="col"/>
        <c:grouping val="clustered"/>
        <c:ser>
          <c:idx val="0"/>
          <c:order val="0"/>
          <c:tx>
            <c:strRef>
              <c:f>Inspección!$M$25</c:f>
              <c:strCache>
                <c:ptCount val="1"/>
                <c:pt idx="0">
                  <c:v>AGOSTO</c:v>
                </c:pt>
              </c:strCache>
            </c:strRef>
          </c:tx>
          <c:cat>
            <c:strRef>
              <c:f>Inspección!$N$24:$P$24</c:f>
              <c:strCache>
                <c:ptCount val="3"/>
                <c:pt idx="0">
                  <c:v>PAGADOS</c:v>
                </c:pt>
                <c:pt idx="1">
                  <c:v>REPARADOS</c:v>
                </c:pt>
                <c:pt idx="2">
                  <c:v>PENDIENTES</c:v>
                </c:pt>
              </c:strCache>
            </c:strRef>
          </c:cat>
          <c:val>
            <c:numRef>
              <c:f>Inspección!$N$25:$P$25</c:f>
              <c:numCache>
                <c:formatCode>General</c:formatCode>
                <c:ptCount val="3"/>
                <c:pt idx="0">
                  <c:v>29</c:v>
                </c:pt>
                <c:pt idx="1">
                  <c:v>15</c:v>
                </c:pt>
                <c:pt idx="2">
                  <c:v>11</c:v>
                </c:pt>
              </c:numCache>
            </c:numRef>
          </c:val>
        </c:ser>
        <c:ser>
          <c:idx val="1"/>
          <c:order val="1"/>
          <c:tx>
            <c:strRef>
              <c:f>Inspección!$M$26</c:f>
              <c:strCache>
                <c:ptCount val="1"/>
                <c:pt idx="0">
                  <c:v>SEPTIEMBRE</c:v>
                </c:pt>
              </c:strCache>
            </c:strRef>
          </c:tx>
          <c:cat>
            <c:strRef>
              <c:f>Inspección!$N$24:$P$24</c:f>
              <c:strCache>
                <c:ptCount val="3"/>
                <c:pt idx="0">
                  <c:v>PAGADOS</c:v>
                </c:pt>
                <c:pt idx="1">
                  <c:v>REPARADOS</c:v>
                </c:pt>
                <c:pt idx="2">
                  <c:v>PENDIENTES</c:v>
                </c:pt>
              </c:strCache>
            </c:strRef>
          </c:cat>
          <c:val>
            <c:numRef>
              <c:f>Inspección!$N$26:$P$26</c:f>
              <c:numCache>
                <c:formatCode>General</c:formatCode>
                <c:ptCount val="3"/>
                <c:pt idx="0">
                  <c:v>23</c:v>
                </c:pt>
                <c:pt idx="1">
                  <c:v>20</c:v>
                </c:pt>
                <c:pt idx="2">
                  <c:v>12</c:v>
                </c:pt>
              </c:numCache>
            </c:numRef>
          </c:val>
        </c:ser>
        <c:dLbls>
          <c:showVal val="1"/>
        </c:dLbls>
        <c:overlap val="-25"/>
        <c:axId val="59454592"/>
        <c:axId val="59456128"/>
      </c:barChart>
      <c:catAx>
        <c:axId val="59454592"/>
        <c:scaling>
          <c:orientation val="minMax"/>
        </c:scaling>
        <c:axPos val="b"/>
        <c:majorTickMark val="none"/>
        <c:tickLblPos val="nextTo"/>
        <c:crossAx val="59456128"/>
        <c:crosses val="autoZero"/>
        <c:auto val="1"/>
        <c:lblAlgn val="ctr"/>
        <c:lblOffset val="100"/>
      </c:catAx>
      <c:valAx>
        <c:axId val="59456128"/>
        <c:scaling>
          <c:orientation val="minMax"/>
        </c:scaling>
        <c:delete val="1"/>
        <c:axPos val="l"/>
        <c:numFmt formatCode="General" sourceLinked="1"/>
        <c:tickLblPos val="none"/>
        <c:crossAx val="594545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65414377294406933"/>
          <c:y val="0.1403871678487334"/>
          <c:w val="0.31948167000964545"/>
          <c:h val="0.14594681312202762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title>
      <c:tx>
        <c:rich>
          <a:bodyPr/>
          <a:lstStyle/>
          <a:p>
            <a:pPr>
              <a:defRPr/>
            </a:pPr>
            <a:r>
              <a:rPr lang="es-MX"/>
              <a:t>SETASA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900"/>
                </a:pPr>
                <a:endParaRPr lang="es-MX"/>
              </a:p>
            </c:txPr>
            <c:showVal val="1"/>
          </c:dLbls>
          <c:cat>
            <c:strRef>
              <c:f>LIMPIA1!$S$25:$S$26</c:f>
              <c:strCache>
                <c:ptCount val="2"/>
                <c:pt idx="0">
                  <c:v>Agosto</c:v>
                </c:pt>
                <c:pt idx="1">
                  <c:v>Septiembre</c:v>
                </c:pt>
              </c:strCache>
            </c:strRef>
          </c:cat>
          <c:val>
            <c:numRef>
              <c:f>LIMPIA1!$T$25:$T$26</c:f>
              <c:numCache>
                <c:formatCode>#,##0</c:formatCode>
                <c:ptCount val="2"/>
                <c:pt idx="0">
                  <c:v>6138</c:v>
                </c:pt>
                <c:pt idx="1">
                  <c:v>5028</c:v>
                </c:pt>
              </c:numCache>
            </c:numRef>
          </c:val>
        </c:ser>
        <c:dLbls>
          <c:showVal val="1"/>
        </c:dLbls>
        <c:overlap val="-25"/>
        <c:axId val="51545984"/>
        <c:axId val="51547520"/>
      </c:barChart>
      <c:catAx>
        <c:axId val="51545984"/>
        <c:scaling>
          <c:orientation val="minMax"/>
        </c:scaling>
        <c:axPos val="b"/>
        <c:majorTickMark val="none"/>
        <c:tickLblPos val="nextTo"/>
        <c:crossAx val="51547520"/>
        <c:crosses val="autoZero"/>
        <c:auto val="1"/>
        <c:lblAlgn val="ctr"/>
        <c:lblOffset val="100"/>
      </c:catAx>
      <c:valAx>
        <c:axId val="51547520"/>
        <c:scaling>
          <c:orientation val="minMax"/>
        </c:scaling>
        <c:delete val="1"/>
        <c:axPos val="l"/>
        <c:numFmt formatCode="#,##0" sourceLinked="1"/>
        <c:tickLblPos val="none"/>
        <c:crossAx val="51545984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title>
      <c:tx>
        <c:rich>
          <a:bodyPr/>
          <a:lstStyle/>
          <a:p>
            <a:pPr>
              <a:defRPr/>
            </a:pPr>
            <a:r>
              <a:rPr lang="es-MX" sz="1400" dirty="0"/>
              <a:t>Acciones en colonias Prioritarias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1.7872981505334277E-2"/>
          <c:y val="0.22905671060780325"/>
          <c:w val="0.9508493008603307"/>
          <c:h val="0.63978271255419006"/>
        </c:manualLayout>
      </c:layout>
      <c:barChart>
        <c:barDir val="col"/>
        <c:grouping val="clustered"/>
        <c:ser>
          <c:idx val="0"/>
          <c:order val="0"/>
          <c:tx>
            <c:strRef>
              <c:f>LIMPIA1!$AD$24</c:f>
              <c:strCache>
                <c:ptCount val="1"/>
                <c:pt idx="0">
                  <c:v>Agosto</c:v>
                </c:pt>
              </c:strCache>
            </c:strRef>
          </c:tx>
          <c:cat>
            <c:strRef>
              <c:f>LIMPIA1!$AE$23:$AJ$23</c:f>
              <c:strCache>
                <c:ptCount val="6"/>
                <c:pt idx="0">
                  <c:v>Descacharrización</c:v>
                </c:pt>
                <c:pt idx="1">
                  <c:v>Plazas</c:v>
                </c:pt>
                <c:pt idx="2">
                  <c:v>Canales</c:v>
                </c:pt>
                <c:pt idx="3">
                  <c:v>Arroyos</c:v>
                </c:pt>
                <c:pt idx="4">
                  <c:v>Áreas Verdes</c:v>
                </c:pt>
                <c:pt idx="5">
                  <c:v>Entradas de Colonias</c:v>
                </c:pt>
              </c:strCache>
            </c:strRef>
          </c:cat>
          <c:val>
            <c:numRef>
              <c:f>LIMPIA1!$AE$24:$AJ$24</c:f>
              <c:numCache>
                <c:formatCode>General</c:formatCode>
                <c:ptCount val="6"/>
                <c:pt idx="0">
                  <c:v>3</c:v>
                </c:pt>
                <c:pt idx="1">
                  <c:v>17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LIMPIA1!$AD$25</c:f>
              <c:strCache>
                <c:ptCount val="1"/>
                <c:pt idx="0">
                  <c:v>Septiembre</c:v>
                </c:pt>
              </c:strCache>
            </c:strRef>
          </c:tx>
          <c:cat>
            <c:strRef>
              <c:f>LIMPIA1!$AE$23:$AJ$23</c:f>
              <c:strCache>
                <c:ptCount val="6"/>
                <c:pt idx="0">
                  <c:v>Descacharrización</c:v>
                </c:pt>
                <c:pt idx="1">
                  <c:v>Plazas</c:v>
                </c:pt>
                <c:pt idx="2">
                  <c:v>Canales</c:v>
                </c:pt>
                <c:pt idx="3">
                  <c:v>Arroyos</c:v>
                </c:pt>
                <c:pt idx="4">
                  <c:v>Áreas Verdes</c:v>
                </c:pt>
                <c:pt idx="5">
                  <c:v>Entradas de Colonias</c:v>
                </c:pt>
              </c:strCache>
            </c:strRef>
          </c:cat>
          <c:val>
            <c:numRef>
              <c:f>LIMPIA1!$AE$25:$AJ$25</c:f>
              <c:numCache>
                <c:formatCode>General</c:formatCode>
                <c:ptCount val="6"/>
                <c:pt idx="0">
                  <c:v>4</c:v>
                </c:pt>
                <c:pt idx="1">
                  <c:v>7</c:v>
                </c:pt>
                <c:pt idx="2">
                  <c:v>1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</c:ser>
        <c:dLbls>
          <c:showVal val="1"/>
        </c:dLbls>
        <c:overlap val="-25"/>
        <c:axId val="52787456"/>
        <c:axId val="52793344"/>
      </c:barChart>
      <c:catAx>
        <c:axId val="52787456"/>
        <c:scaling>
          <c:orientation val="minMax"/>
        </c:scaling>
        <c:axPos val="b"/>
        <c:majorTickMark val="none"/>
        <c:tickLblPos val="nextTo"/>
        <c:crossAx val="52793344"/>
        <c:crosses val="autoZero"/>
        <c:auto val="1"/>
        <c:lblAlgn val="ctr"/>
        <c:lblOffset val="100"/>
      </c:catAx>
      <c:valAx>
        <c:axId val="52793344"/>
        <c:scaling>
          <c:orientation val="minMax"/>
        </c:scaling>
        <c:delete val="1"/>
        <c:axPos val="l"/>
        <c:numFmt formatCode="General" sourceLinked="1"/>
        <c:tickLblPos val="none"/>
        <c:crossAx val="527874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6288837232375898"/>
          <c:y val="0.12175280898876406"/>
          <c:w val="0.27422325535248315"/>
          <c:h val="8.4007785543661048E-2"/>
        </c:manualLayout>
      </c:layout>
      <c:txPr>
        <a:bodyPr/>
        <a:lstStyle/>
        <a:p>
          <a:pPr>
            <a:defRPr sz="1050"/>
          </a:pPr>
          <a:endParaRPr lang="es-MX"/>
        </a:p>
      </c:txPr>
    </c:legend>
    <c:plotVisOnly val="1"/>
  </c:chart>
  <c:txPr>
    <a:bodyPr/>
    <a:lstStyle/>
    <a:p>
      <a:pPr>
        <a:defRPr sz="900"/>
      </a:pPr>
      <a:endParaRPr lang="es-MX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4"/>
  <c:chart>
    <c:title>
      <c:tx>
        <c:rich>
          <a:bodyPr/>
          <a:lstStyle/>
          <a:p>
            <a:pPr>
              <a:defRPr sz="1200"/>
            </a:pPr>
            <a:r>
              <a:rPr lang="es-MX" sz="1200" dirty="0"/>
              <a:t>COLONIAS</a:t>
            </a:r>
          </a:p>
        </c:rich>
      </c:tx>
      <c:layout>
        <c:manualLayout>
          <c:xMode val="edge"/>
          <c:yMode val="edge"/>
          <c:x val="0.36476731219408387"/>
          <c:y val="1.28525035226317E-2"/>
        </c:manualLayout>
      </c:layout>
    </c:title>
    <c:plotArea>
      <c:layout/>
      <c:barChart>
        <c:barDir val="col"/>
        <c:grouping val="clustered"/>
        <c:ser>
          <c:idx val="0"/>
          <c:order val="0"/>
          <c:cat>
            <c:strRef>
              <c:f>LIMPIA1!$V$65:$V$66</c:f>
              <c:strCache>
                <c:ptCount val="2"/>
                <c:pt idx="0">
                  <c:v>AGOSTO</c:v>
                </c:pt>
                <c:pt idx="1">
                  <c:v>SEPTIEMBRE</c:v>
                </c:pt>
              </c:strCache>
            </c:strRef>
          </c:cat>
          <c:val>
            <c:numRef>
              <c:f>LIMPIA1!$W$65:$W$66</c:f>
              <c:numCache>
                <c:formatCode>General</c:formatCode>
                <c:ptCount val="2"/>
                <c:pt idx="0">
                  <c:v>17</c:v>
                </c:pt>
                <c:pt idx="1">
                  <c:v>17</c:v>
                </c:pt>
              </c:numCache>
            </c:numRef>
          </c:val>
        </c:ser>
        <c:dLbls>
          <c:showVal val="1"/>
        </c:dLbls>
        <c:overlap val="-25"/>
        <c:axId val="58321920"/>
        <c:axId val="58331904"/>
      </c:barChart>
      <c:catAx>
        <c:axId val="5832192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00"/>
            </a:pPr>
            <a:endParaRPr lang="es-MX"/>
          </a:p>
        </c:txPr>
        <c:crossAx val="58331904"/>
        <c:crosses val="autoZero"/>
        <c:auto val="1"/>
        <c:lblAlgn val="ctr"/>
        <c:lblOffset val="100"/>
      </c:catAx>
      <c:valAx>
        <c:axId val="58331904"/>
        <c:scaling>
          <c:orientation val="minMax"/>
        </c:scaling>
        <c:delete val="1"/>
        <c:axPos val="l"/>
        <c:numFmt formatCode="General" sourceLinked="1"/>
        <c:tickLblPos val="none"/>
        <c:crossAx val="58321920"/>
        <c:crosses val="autoZero"/>
        <c:crossBetween val="between"/>
      </c:valAx>
    </c:plotArea>
    <c:plotVisOnly val="1"/>
  </c:chart>
  <c:txPr>
    <a:bodyPr/>
    <a:lstStyle/>
    <a:p>
      <a:pPr>
        <a:defRPr sz="1050"/>
      </a:pPr>
      <a:endParaRPr lang="es-MX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LIMPIA1!$T$64</c:f>
              <c:strCache>
                <c:ptCount val="1"/>
                <c:pt idx="0">
                  <c:v>LITROS</c:v>
                </c:pt>
              </c:strCache>
            </c:strRef>
          </c:tx>
          <c:cat>
            <c:strRef>
              <c:f>LIMPIA1!$S$65:$S$66</c:f>
              <c:strCache>
                <c:ptCount val="2"/>
                <c:pt idx="0">
                  <c:v>AGOSTO</c:v>
                </c:pt>
                <c:pt idx="1">
                  <c:v>SEPTIEMBRE</c:v>
                </c:pt>
              </c:strCache>
            </c:strRef>
          </c:cat>
          <c:val>
            <c:numRef>
              <c:f>LIMPIA1!$T$65:$T$66</c:f>
              <c:numCache>
                <c:formatCode>#,##0</c:formatCode>
                <c:ptCount val="2"/>
                <c:pt idx="0">
                  <c:v>4115000</c:v>
                </c:pt>
                <c:pt idx="1">
                  <c:v>3890000</c:v>
                </c:pt>
              </c:numCache>
            </c:numRef>
          </c:val>
        </c:ser>
        <c:axId val="58363904"/>
        <c:axId val="58365440"/>
      </c:barChart>
      <c:catAx>
        <c:axId val="58363904"/>
        <c:scaling>
          <c:orientation val="minMax"/>
        </c:scaling>
        <c:axPos val="b"/>
        <c:majorTickMark val="none"/>
        <c:tickLblPos val="nextTo"/>
        <c:crossAx val="58365440"/>
        <c:crosses val="autoZero"/>
        <c:auto val="1"/>
        <c:lblAlgn val="ctr"/>
        <c:lblOffset val="100"/>
      </c:catAx>
      <c:valAx>
        <c:axId val="58365440"/>
        <c:scaling>
          <c:orientation val="minMax"/>
        </c:scaling>
        <c:delete val="1"/>
        <c:axPos val="l"/>
        <c:numFmt formatCode="#,##0" sourceLinked="1"/>
        <c:majorTickMark val="none"/>
        <c:tickLblPos val="none"/>
        <c:crossAx val="583639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100"/>
      </a:pPr>
      <a:endParaRPr lang="es-MX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8"/>
  <c:chart>
    <c:title>
      <c:layout/>
      <c:txPr>
        <a:bodyPr/>
        <a:lstStyle/>
        <a:p>
          <a:pPr>
            <a:defRPr sz="1200"/>
          </a:pPr>
          <a:endParaRPr lang="es-MX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LIMPIA1!$T$76</c:f>
              <c:strCache>
                <c:ptCount val="1"/>
                <c:pt idx="0">
                  <c:v>VIVIENDAS</c:v>
                </c:pt>
              </c:strCache>
            </c:strRef>
          </c:tx>
          <c:cat>
            <c:strRef>
              <c:f>LIMPIA1!$S$77:$S$78</c:f>
              <c:strCache>
                <c:ptCount val="2"/>
                <c:pt idx="0">
                  <c:v>AGOSTO</c:v>
                </c:pt>
                <c:pt idx="1">
                  <c:v>SEPTIEMBRE</c:v>
                </c:pt>
              </c:strCache>
            </c:strRef>
          </c:cat>
          <c:val>
            <c:numRef>
              <c:f>LIMPIA1!$T$77:$T$78</c:f>
              <c:numCache>
                <c:formatCode>General</c:formatCode>
                <c:ptCount val="2"/>
                <c:pt idx="0">
                  <c:v>589</c:v>
                </c:pt>
                <c:pt idx="1">
                  <c:v>575</c:v>
                </c:pt>
              </c:numCache>
            </c:numRef>
          </c:val>
        </c:ser>
        <c:dLbls>
          <c:showVal val="1"/>
        </c:dLbls>
        <c:overlap val="-25"/>
        <c:axId val="58407552"/>
        <c:axId val="58417536"/>
      </c:barChart>
      <c:catAx>
        <c:axId val="5840755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00"/>
            </a:pPr>
            <a:endParaRPr lang="es-MX"/>
          </a:p>
        </c:txPr>
        <c:crossAx val="58417536"/>
        <c:crosses val="autoZero"/>
        <c:auto val="1"/>
        <c:lblAlgn val="ctr"/>
        <c:lblOffset val="100"/>
      </c:catAx>
      <c:valAx>
        <c:axId val="58417536"/>
        <c:scaling>
          <c:orientation val="minMax"/>
        </c:scaling>
        <c:delete val="1"/>
        <c:axPos val="l"/>
        <c:numFmt formatCode="General" sourceLinked="1"/>
        <c:tickLblPos val="none"/>
        <c:crossAx val="58407552"/>
        <c:crosses val="autoZero"/>
        <c:crossBetween val="between"/>
      </c:valAx>
    </c:plotArea>
    <c:plotVisOnly val="1"/>
  </c:chart>
  <c:txPr>
    <a:bodyPr/>
    <a:lstStyle/>
    <a:p>
      <a:pPr>
        <a:defRPr sz="1050"/>
      </a:pPr>
      <a:endParaRPr lang="es-MX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5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LIMPIA1!$V$76</c:f>
              <c:strCache>
                <c:ptCount val="1"/>
                <c:pt idx="0">
                  <c:v>HABITANTES</c:v>
                </c:pt>
              </c:strCache>
            </c:strRef>
          </c:tx>
          <c:cat>
            <c:strRef>
              <c:f>LIMPIA1!$U$77:$U$78</c:f>
              <c:strCache>
                <c:ptCount val="2"/>
                <c:pt idx="0">
                  <c:v>AGOSTO</c:v>
                </c:pt>
                <c:pt idx="1">
                  <c:v>SEPTIEMBRE</c:v>
                </c:pt>
              </c:strCache>
            </c:strRef>
          </c:cat>
          <c:val>
            <c:numRef>
              <c:f>LIMPIA1!$V$77:$V$78</c:f>
              <c:numCache>
                <c:formatCode>General</c:formatCode>
                <c:ptCount val="2"/>
                <c:pt idx="0">
                  <c:v>2611</c:v>
                </c:pt>
                <c:pt idx="1">
                  <c:v>2555</c:v>
                </c:pt>
              </c:numCache>
            </c:numRef>
          </c:val>
        </c:ser>
        <c:dLbls>
          <c:showVal val="1"/>
        </c:dLbls>
        <c:overlap val="-25"/>
        <c:axId val="58441728"/>
        <c:axId val="58443264"/>
      </c:barChart>
      <c:catAx>
        <c:axId val="58441728"/>
        <c:scaling>
          <c:orientation val="minMax"/>
        </c:scaling>
        <c:axPos val="b"/>
        <c:majorTickMark val="none"/>
        <c:tickLblPos val="nextTo"/>
        <c:crossAx val="58443264"/>
        <c:crosses val="autoZero"/>
        <c:auto val="1"/>
        <c:lblAlgn val="ctr"/>
        <c:lblOffset val="100"/>
      </c:catAx>
      <c:valAx>
        <c:axId val="58443264"/>
        <c:scaling>
          <c:orientation val="minMax"/>
        </c:scaling>
        <c:delete val="1"/>
        <c:axPos val="l"/>
        <c:numFmt formatCode="General" sourceLinked="1"/>
        <c:tickLblPos val="none"/>
        <c:crossAx val="58441728"/>
        <c:crosses val="autoZero"/>
        <c:crossBetween val="between"/>
      </c:valAx>
    </c:plotArea>
    <c:plotVisOnly val="1"/>
  </c:chart>
  <c:txPr>
    <a:bodyPr/>
    <a:lstStyle/>
    <a:p>
      <a:pPr>
        <a:defRPr sz="1000"/>
      </a:pPr>
      <a:endParaRPr lang="es-MX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6"/>
  <c:chart>
    <c:title>
      <c:layout/>
      <c:txPr>
        <a:bodyPr/>
        <a:lstStyle/>
        <a:p>
          <a:pPr>
            <a:defRPr sz="1200"/>
          </a:pPr>
          <a:endParaRPr lang="es-MX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LIMPIA1!$U$80</c:f>
              <c:strCache>
                <c:ptCount val="1"/>
                <c:pt idx="0">
                  <c:v>VIAJES</c:v>
                </c:pt>
              </c:strCache>
            </c:strRef>
          </c:tx>
          <c:cat>
            <c:strRef>
              <c:f>LIMPIA1!$T$81:$T$82</c:f>
              <c:strCache>
                <c:ptCount val="2"/>
                <c:pt idx="0">
                  <c:v>AGOSTO</c:v>
                </c:pt>
                <c:pt idx="1">
                  <c:v>SEPTIEMBRE</c:v>
                </c:pt>
              </c:strCache>
            </c:strRef>
          </c:cat>
          <c:val>
            <c:numRef>
              <c:f>LIMPIA1!$U$81:$U$82</c:f>
              <c:numCache>
                <c:formatCode>General</c:formatCode>
                <c:ptCount val="2"/>
                <c:pt idx="0">
                  <c:v>411</c:v>
                </c:pt>
                <c:pt idx="1">
                  <c:v>389</c:v>
                </c:pt>
              </c:numCache>
            </c:numRef>
          </c:val>
        </c:ser>
        <c:dLbls>
          <c:showVal val="1"/>
        </c:dLbls>
        <c:overlap val="-25"/>
        <c:axId val="58463360"/>
        <c:axId val="58464896"/>
      </c:barChart>
      <c:catAx>
        <c:axId val="5846336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00"/>
            </a:pPr>
            <a:endParaRPr lang="es-MX"/>
          </a:p>
        </c:txPr>
        <c:crossAx val="58464896"/>
        <c:crosses val="autoZero"/>
        <c:auto val="1"/>
        <c:lblAlgn val="ctr"/>
        <c:lblOffset val="100"/>
      </c:catAx>
      <c:valAx>
        <c:axId val="5846489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58463360"/>
        <c:crosses val="autoZero"/>
        <c:crossBetween val="between"/>
      </c:valAx>
    </c:plotArea>
    <c:plotVisOnly val="1"/>
  </c:chart>
  <c:txPr>
    <a:bodyPr/>
    <a:lstStyle/>
    <a:p>
      <a:pPr>
        <a:defRPr sz="900"/>
      </a:pPr>
      <a:endParaRPr lang="es-MX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4"/>
  <c:chart>
    <c:title>
      <c:tx>
        <c:rich>
          <a:bodyPr/>
          <a:lstStyle/>
          <a:p>
            <a:pPr>
              <a:defRPr b="1"/>
            </a:pPr>
            <a:r>
              <a:rPr lang="es-MX" b="1" dirty="0"/>
              <a:t>Forestación acumulada</a:t>
            </a:r>
          </a:p>
        </c:rich>
      </c:tx>
      <c:layout>
        <c:manualLayout>
          <c:xMode val="edge"/>
          <c:yMode val="edge"/>
          <c:x val="0.1900078255402422"/>
          <c:y val="6.8364685143719353E-4"/>
        </c:manualLayout>
      </c:layout>
    </c:title>
    <c:plotArea>
      <c:layout>
        <c:manualLayout>
          <c:layoutTarget val="inner"/>
          <c:xMode val="edge"/>
          <c:yMode val="edge"/>
          <c:x val="0.11774364848730851"/>
          <c:y val="0.26024446901977427"/>
          <c:w val="0.83428671694378864"/>
          <c:h val="0.62199905301534708"/>
        </c:manualLayout>
      </c:layout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100"/>
                </a:pPr>
                <a:endParaRPr lang="es-MX"/>
              </a:p>
            </c:txPr>
            <c:showVal val="1"/>
          </c:dLbls>
          <c:cat>
            <c:strRef>
              <c:f>ORNATO!$K$80:$K$81</c:f>
              <c:strCache>
                <c:ptCount val="2"/>
                <c:pt idx="0">
                  <c:v>2013-2014</c:v>
                </c:pt>
                <c:pt idx="1">
                  <c:v>Meta</c:v>
                </c:pt>
              </c:strCache>
            </c:strRef>
          </c:cat>
          <c:val>
            <c:numRef>
              <c:f>ORNATO!$L$80:$L$81</c:f>
              <c:numCache>
                <c:formatCode>General</c:formatCode>
                <c:ptCount val="2"/>
                <c:pt idx="0">
                  <c:v>4993</c:v>
                </c:pt>
                <c:pt idx="1">
                  <c:v>9000</c:v>
                </c:pt>
              </c:numCache>
            </c:numRef>
          </c:val>
        </c:ser>
        <c:dLbls>
          <c:showVal val="1"/>
        </c:dLbls>
        <c:overlap val="-25"/>
        <c:axId val="58888576"/>
        <c:axId val="58890112"/>
      </c:barChart>
      <c:catAx>
        <c:axId val="5888857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/>
            </a:pPr>
            <a:endParaRPr lang="es-MX"/>
          </a:p>
        </c:txPr>
        <c:crossAx val="58890112"/>
        <c:crosses val="autoZero"/>
        <c:auto val="1"/>
        <c:lblAlgn val="ctr"/>
        <c:lblOffset val="100"/>
      </c:catAx>
      <c:valAx>
        <c:axId val="58890112"/>
        <c:scaling>
          <c:orientation val="minMax"/>
        </c:scaling>
        <c:delete val="1"/>
        <c:axPos val="l"/>
        <c:numFmt formatCode="General" sourceLinked="1"/>
        <c:tickLblPos val="none"/>
        <c:crossAx val="58888576"/>
        <c:crosses val="autoZero"/>
        <c:crossBetween val="between"/>
      </c:valAx>
    </c:plotArea>
    <c:plotVisOnly val="1"/>
  </c:chart>
  <c:txPr>
    <a:bodyPr/>
    <a:lstStyle/>
    <a:p>
      <a:pPr>
        <a:defRPr sz="1200"/>
      </a:pPr>
      <a:endParaRPr lang="es-MX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048AE-B956-4F5A-AB34-8FA095C1E927}" type="datetimeFigureOut">
              <a:rPr lang="es-MX" smtClean="0"/>
              <a:pPr/>
              <a:t>01/12/2014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46BBC-2D0E-4849-886B-A08B5BC7E47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46BBC-2D0E-4849-886B-A08B5BC7E475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37BA5-09CF-489C-A100-BAC28939BE61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37BA5-09CF-489C-A100-BAC28939BE61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37BA5-09CF-489C-A100-BAC28939BE61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37BA5-09CF-489C-A100-BAC28939BE61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37BA5-09CF-489C-A100-BAC28939BE61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37BA5-09CF-489C-A100-BAC28939BE61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37BA5-09CF-489C-A100-BAC28939BE61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37BA5-09CF-489C-A100-BAC28939BE61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37BA5-09CF-489C-A100-BAC28939BE61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37BA5-09CF-489C-A100-BAC28939BE61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37BA5-09CF-489C-A100-BAC28939BE61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37BA5-09CF-489C-A100-BAC28939BE61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37BA5-09CF-489C-A100-BAC28939BE61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05180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01/12/2014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37425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01/12/2014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56774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01/12/2014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2452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01/12/2014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8537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01/12/2014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7934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01/12/2014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1326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01/12/2014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6048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01/12/2014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9287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01/12/2014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561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01/12/2014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9295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FE300-CE35-464F-B398-E040B42746C8}" type="datetimeFigureOut">
              <a:rPr lang="es-ES" smtClean="0"/>
              <a:pPr/>
              <a:t>01/12/2014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9586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chart" Target="../charts/char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9.jpe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image" Target="../media/image11.jpeg"/><Relationship Id="rId10" Type="http://schemas.openxmlformats.org/officeDocument/2006/relationships/chart" Target="../charts/chart8.xml"/><Relationship Id="rId4" Type="http://schemas.openxmlformats.org/officeDocument/2006/relationships/image" Target="../media/image10.jpeg"/><Relationship Id="rId9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chart" Target="../charts/chart9.xm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chart" Target="../charts/chart10.xm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37577" y="3879770"/>
            <a:ext cx="4995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Informe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mensual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Septiembre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2014</a:t>
            </a:r>
            <a:endParaRPr lang="es-E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54248" y="2468512"/>
            <a:ext cx="644383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5400" b="1" dirty="0" smtClean="0"/>
              <a:t>Secretaría de Servicios Públicos</a:t>
            </a:r>
            <a:endParaRPr lang="es-MX" sz="5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625333" y="278225"/>
            <a:ext cx="5507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i="1" dirty="0" smtClean="0">
                <a:solidFill>
                  <a:schemeClr val="bg1"/>
                </a:solidFill>
                <a:latin typeface="+mj-lt"/>
              </a:rPr>
              <a:t>Administración 2012 - 2015</a:t>
            </a:r>
            <a:endParaRPr lang="es-MX" sz="2400" b="1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5044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1"/>
          <p:cNvSpPr txBox="1"/>
          <p:nvPr/>
        </p:nvSpPr>
        <p:spPr>
          <a:xfrm>
            <a:off x="1168533" y="153448"/>
            <a:ext cx="66879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sz="4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Alumbrado</a:t>
            </a:r>
            <a:endParaRPr lang="es-ES" sz="4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938221" y="2302136"/>
            <a:ext cx="29260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i="1" dirty="0" smtClean="0"/>
              <a:t>En el mes de AGOSTO fueron 5 zonas atendidas con un promedio de 2.6 días de actividad</a:t>
            </a:r>
            <a:endParaRPr lang="es-MX" sz="1400" b="1" i="1" dirty="0"/>
          </a:p>
        </p:txBody>
      </p:sp>
      <p:graphicFrame>
        <p:nvGraphicFramePr>
          <p:cNvPr id="25" name="24 Tabla"/>
          <p:cNvGraphicFramePr>
            <a:graphicFrameLocks noGrp="1"/>
          </p:cNvGraphicFramePr>
          <p:nvPr/>
        </p:nvGraphicFramePr>
        <p:xfrm>
          <a:off x="505607" y="1487892"/>
          <a:ext cx="5368065" cy="1935803"/>
        </p:xfrm>
        <a:graphic>
          <a:graphicData uri="http://schemas.openxmlformats.org/drawingml/2006/table">
            <a:tbl>
              <a:tblPr/>
              <a:tblGrid>
                <a:gridCol w="2057400"/>
                <a:gridCol w="500063"/>
                <a:gridCol w="436563"/>
                <a:gridCol w="900241"/>
                <a:gridCol w="957431"/>
                <a:gridCol w="516367"/>
              </a:tblGrid>
              <a:tr h="46047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COLONIA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Metros²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Baches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INICIO DE ACTIVIDADES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TÉRMINO DE ACTIVIDADES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DE DÍAS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8779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Villa de San José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28/07/2014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29/07/2014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1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Carr. San Roque - Dptvo. San Benito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01/08/2014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04/08/2014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79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Residencial Terranova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01/08/2014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04/08/2014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79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Eloy Cavazos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11/08/2014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13/08/2014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79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Urbivillas del Real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09/08/2014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13/08/2014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/>
          <a:srcRect t="8197" r="6929"/>
          <a:stretch>
            <a:fillRect/>
          </a:stretch>
        </p:blipFill>
        <p:spPr bwMode="auto">
          <a:xfrm>
            <a:off x="181082" y="3554041"/>
            <a:ext cx="1841349" cy="1362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2570" y="3548001"/>
            <a:ext cx="1795630" cy="1346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/>
          <a:srcRect l="7773" r="10012"/>
          <a:stretch>
            <a:fillRect/>
          </a:stretch>
        </p:blipFill>
        <p:spPr bwMode="auto">
          <a:xfrm>
            <a:off x="7623800" y="3167898"/>
            <a:ext cx="1294280" cy="1755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17 Imagen" descr="DSC02203.JPG"/>
          <p:cNvPicPr>
            <a:picLocks noChangeAspect="1"/>
          </p:cNvPicPr>
          <p:nvPr/>
        </p:nvPicPr>
        <p:blipFill>
          <a:blip r:embed="rId6" cstate="print"/>
          <a:srcRect r="11587"/>
          <a:stretch>
            <a:fillRect/>
          </a:stretch>
        </p:blipFill>
        <p:spPr bwMode="auto">
          <a:xfrm>
            <a:off x="6005131" y="3604321"/>
            <a:ext cx="1589768" cy="1311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7" cstate="print"/>
          <a:srcRect l="10713" t="29662" r="16905" b="16052"/>
          <a:stretch>
            <a:fillRect/>
          </a:stretch>
        </p:blipFill>
        <p:spPr bwMode="auto">
          <a:xfrm>
            <a:off x="3861995" y="3557407"/>
            <a:ext cx="2076934" cy="1369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30 CuadroTexto"/>
          <p:cNvSpPr txBox="1"/>
          <p:nvPr/>
        </p:nvSpPr>
        <p:spPr>
          <a:xfrm>
            <a:off x="355002" y="5294554"/>
            <a:ext cx="8638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smtClean="0">
                <a:solidFill>
                  <a:schemeClr val="accent1"/>
                </a:solidFill>
              </a:rPr>
              <a:t>NOTA:   El comparativo del mes de Septiembre está pendiente porque se están recabando evidencias de la situación actual en estas áreas trabajadas en el mes pasado.</a:t>
            </a:r>
            <a:endParaRPr lang="es-MX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45864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828817" y="6292372"/>
            <a:ext cx="5507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i="1" dirty="0" smtClean="0">
                <a:solidFill>
                  <a:schemeClr val="bg1"/>
                </a:solidFill>
              </a:rPr>
              <a:t>Trabajos preventivos</a:t>
            </a:r>
            <a:endParaRPr lang="es-MX" sz="2800" b="1" i="1" dirty="0">
              <a:solidFill>
                <a:schemeClr val="bg1"/>
              </a:solidFill>
            </a:endParaRPr>
          </a:p>
        </p:txBody>
      </p:sp>
      <p:sp>
        <p:nvSpPr>
          <p:cNvPr id="5" name="CuadroTexto 1"/>
          <p:cNvSpPr txBox="1"/>
          <p:nvPr/>
        </p:nvSpPr>
        <p:spPr>
          <a:xfrm>
            <a:off x="1893830" y="217996"/>
            <a:ext cx="5237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Mantenimiento</a:t>
            </a:r>
            <a:r>
              <a:rPr lang="en-US" sz="3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</a:t>
            </a:r>
            <a:endParaRPr lang="es-ES" sz="3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720762" y="2151531"/>
          <a:ext cx="7401262" cy="2006143"/>
        </p:xfrm>
        <a:graphic>
          <a:graphicData uri="http://schemas.openxmlformats.org/drawingml/2006/table">
            <a:tbl>
              <a:tblPr/>
              <a:tblGrid>
                <a:gridCol w="2678655"/>
                <a:gridCol w="1914861"/>
                <a:gridCol w="882127"/>
                <a:gridCol w="849855"/>
                <a:gridCol w="1075764"/>
              </a:tblGrid>
              <a:tr h="331594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Acción Realizada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Colonia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Medida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Avance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Tiempo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</a:tr>
              <a:tr h="348173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Desazolve de arroyo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Los Arcos (</a:t>
                      </a:r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Zirandaro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1200 </a:t>
                      </a:r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m.lineales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Pte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 por lluvias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594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Campo de Futbol Nivelación y relleno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Viilas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de San José 2a. Etapa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560 m2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 semana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59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Relleno y Nivelación área verde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Burócratas de Guadalupe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1,120 m3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 días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59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Retiro de Loma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Villas de San Francisco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4,900 m2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75%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 meses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59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Brigada (retiro de escombro)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Las Quintas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420 m2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95%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 semanas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4" name="Picture 4" descr="E:\ACCIONES SEPTIEMBRE\27 ago burocratas mpales (plaza)\1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4638" y="4848822"/>
            <a:ext cx="1440000" cy="1080000"/>
          </a:xfrm>
          <a:prstGeom prst="rect">
            <a:avLst/>
          </a:prstGeom>
          <a:noFill/>
        </p:spPr>
      </p:pic>
      <p:pic>
        <p:nvPicPr>
          <p:cNvPr id="15" name="Picture 2" descr="G:\Villas de San Jose 2da etapa\9 sep villas de san jose\1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1370" y="4840183"/>
            <a:ext cx="1440000" cy="1080000"/>
          </a:xfrm>
          <a:prstGeom prst="rect">
            <a:avLst/>
          </a:prstGeom>
          <a:noFill/>
        </p:spPr>
      </p:pic>
      <p:pic>
        <p:nvPicPr>
          <p:cNvPr id="16" name="Picture 2" descr="G:\Villas de San Jose 2da etapa\28 ago villas de san jose (cancha de fot)\0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01" y="4828366"/>
            <a:ext cx="1440000" cy="1080000"/>
          </a:xfrm>
          <a:prstGeom prst="rect">
            <a:avLst/>
          </a:prstGeom>
          <a:noFill/>
        </p:spPr>
      </p:pic>
      <p:pic>
        <p:nvPicPr>
          <p:cNvPr id="17" name="Picture 11" descr="C:\Users\user5\Desktop\Nueva carpeta (2)\IMG_20140814_1514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1367" y="4839123"/>
            <a:ext cx="1440000" cy="1080000"/>
          </a:xfrm>
          <a:prstGeom prst="rect">
            <a:avLst/>
          </a:prstGeom>
          <a:noFill/>
        </p:spPr>
      </p:pic>
      <p:pic>
        <p:nvPicPr>
          <p:cNvPr id="18" name="Picture 4" descr="F:\ACCIONES SEPTIEMBRE\11 sep las quintas\Imagen 08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04292" y="4839124"/>
            <a:ext cx="1440000" cy="1080000"/>
          </a:xfrm>
          <a:prstGeom prst="rect">
            <a:avLst/>
          </a:prstGeom>
          <a:noFill/>
        </p:spPr>
      </p:pic>
      <p:pic>
        <p:nvPicPr>
          <p:cNvPr id="19" name="Picture 3" descr="E:\ACCIONES SEPTIEMBRE\27 ago burocratas mpales (plaza)\18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90706" y="4849884"/>
            <a:ext cx="1440000" cy="10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245864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828817" y="6292372"/>
            <a:ext cx="5507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i="1" dirty="0" smtClean="0">
                <a:solidFill>
                  <a:schemeClr val="bg1"/>
                </a:solidFill>
              </a:rPr>
              <a:t>662 llantas utilizadas en Septiembre</a:t>
            </a:r>
            <a:endParaRPr lang="es-MX" sz="2800" b="1" i="1" dirty="0">
              <a:solidFill>
                <a:schemeClr val="bg1"/>
              </a:solidFill>
            </a:endParaRPr>
          </a:p>
        </p:txBody>
      </p:sp>
      <p:sp>
        <p:nvSpPr>
          <p:cNvPr id="5" name="CuadroTexto 1"/>
          <p:cNvSpPr txBox="1"/>
          <p:nvPr/>
        </p:nvSpPr>
        <p:spPr>
          <a:xfrm>
            <a:off x="3548129" y="217996"/>
            <a:ext cx="1928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INTECO</a:t>
            </a:r>
            <a:endParaRPr lang="es-ES" sz="3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" name="25 Tabla"/>
          <p:cNvGraphicFramePr>
            <a:graphicFrameLocks noGrp="1"/>
          </p:cNvGraphicFramePr>
          <p:nvPr/>
        </p:nvGraphicFramePr>
        <p:xfrm>
          <a:off x="1050662" y="3577666"/>
          <a:ext cx="7490524" cy="1225871"/>
        </p:xfrm>
        <a:graphic>
          <a:graphicData uri="http://schemas.openxmlformats.org/drawingml/2006/table">
            <a:tbl>
              <a:tblPr/>
              <a:tblGrid>
                <a:gridCol w="1598041"/>
                <a:gridCol w="1675956"/>
                <a:gridCol w="3727196"/>
                <a:gridCol w="489331"/>
              </a:tblGrid>
              <a:tr h="1662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Proyecto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Colonia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Trabajo realizado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Avance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875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Kinder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Sandro Botticelli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Hacienda Las Quintas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Área de lectura y diversas figuras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2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Bancas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Balcones de Zirándaro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Bancas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2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Instalación de Jugueteros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Guarderías Cedim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Jugueteros </a:t>
                      </a:r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miniums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Figuras varias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Bosques de San Pedro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Figuras varias, pirámide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Muro de Contención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Villas de San José 2a Etapa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Bancas, muro de contención en cancha de futbol, jardineras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2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Muro de Contención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Burócratas de Guadalupe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Muro de contención para evitar </a:t>
                      </a:r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indundación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 parque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7" name="2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09" y="4862457"/>
            <a:ext cx="1496842" cy="1083112"/>
          </a:xfrm>
          <a:prstGeom prst="rect">
            <a:avLst/>
          </a:prstGeom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285" y="4879999"/>
            <a:ext cx="1497485" cy="1074704"/>
          </a:xfrm>
          <a:prstGeom prst="rect">
            <a:avLst/>
          </a:prstGeom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174" y="4889220"/>
            <a:ext cx="1523445" cy="1071178"/>
          </a:xfrm>
          <a:prstGeom prst="rect">
            <a:avLst/>
          </a:prstGeom>
        </p:spPr>
      </p:pic>
      <p:pic>
        <p:nvPicPr>
          <p:cNvPr id="30" name="2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337" y="4899855"/>
            <a:ext cx="1498493" cy="1061039"/>
          </a:xfrm>
          <a:prstGeom prst="rect">
            <a:avLst/>
          </a:prstGeom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226" y="4937761"/>
            <a:ext cx="813025" cy="1012462"/>
          </a:xfrm>
          <a:prstGeom prst="rect">
            <a:avLst/>
          </a:prstGeom>
        </p:spPr>
      </p:pic>
      <p:pic>
        <p:nvPicPr>
          <p:cNvPr id="32" name="31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439" y="4948517"/>
            <a:ext cx="1342454" cy="1006841"/>
          </a:xfrm>
          <a:prstGeom prst="rect">
            <a:avLst/>
          </a:prstGeom>
        </p:spPr>
      </p:pic>
      <p:graphicFrame>
        <p:nvGraphicFramePr>
          <p:cNvPr id="12" name="71 Gráfico"/>
          <p:cNvGraphicFramePr/>
          <p:nvPr/>
        </p:nvGraphicFramePr>
        <p:xfrm>
          <a:off x="2253725" y="1420010"/>
          <a:ext cx="5072231" cy="2119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="" xmlns:p14="http://schemas.microsoft.com/office/powerpoint/2010/main" val="31245864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/>
          <p:cNvSpPr txBox="1"/>
          <p:nvPr/>
        </p:nvSpPr>
        <p:spPr>
          <a:xfrm>
            <a:off x="3214708" y="217996"/>
            <a:ext cx="2595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Inspección</a:t>
            </a:r>
            <a:endParaRPr lang="es-ES" sz="3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6"/>
          <p:cNvSpPr txBox="1"/>
          <p:nvPr/>
        </p:nvSpPr>
        <p:spPr>
          <a:xfrm>
            <a:off x="44767" y="5852162"/>
            <a:ext cx="68831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TB: Total de baldíos   TD: Total de Dueños     C: Cumplió   NC: No Cumplió   ND: No se encontró domicilio      P: Pendiente de Limpieza     M: Multa   </a:t>
            </a:r>
            <a:endParaRPr lang="es-MX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5689525" y="1968650"/>
          <a:ext cx="2647650" cy="681093"/>
        </p:xfrm>
        <a:graphic>
          <a:graphicData uri="http://schemas.openxmlformats.org/drawingml/2006/table">
            <a:tbl>
              <a:tblPr/>
              <a:tblGrid>
                <a:gridCol w="1068216"/>
                <a:gridCol w="766827"/>
                <a:gridCol w="812607"/>
              </a:tblGrid>
              <a:tr h="22703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MULTAS 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270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Cancelado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Pagado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Pendiente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7031"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6 Gráfico"/>
          <p:cNvGraphicFramePr/>
          <p:nvPr/>
        </p:nvGraphicFramePr>
        <p:xfrm>
          <a:off x="5222839" y="2872292"/>
          <a:ext cx="3641464" cy="2907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67679" y="1493817"/>
          <a:ext cx="4960538" cy="4141225"/>
        </p:xfrm>
        <a:graphic>
          <a:graphicData uri="http://schemas.openxmlformats.org/drawingml/2006/table">
            <a:tbl>
              <a:tblPr/>
              <a:tblGrid>
                <a:gridCol w="733343"/>
                <a:gridCol w="526435"/>
                <a:gridCol w="557865"/>
                <a:gridCol w="628579"/>
                <a:gridCol w="628579"/>
                <a:gridCol w="628579"/>
                <a:gridCol w="628579"/>
                <a:gridCol w="628579"/>
              </a:tblGrid>
              <a:tr h="206485"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COLONIA</a:t>
                      </a:r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11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TB</a:t>
                      </a:r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11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TD</a:t>
                      </a:r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11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</a:t>
                      </a:r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11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NC</a:t>
                      </a:r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11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ND</a:t>
                      </a:r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11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</a:t>
                      </a:r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11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</a:t>
                      </a:r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11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197099"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AMÉRICA UNIDA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</a:tr>
              <a:tr h="450513"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SANTA MÓNICA 1,2,13 Y 14 SECTOR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0342"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VILLA DE SAN JOSÉ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</a:tr>
              <a:tr h="300342"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VILLAS DE SAN JUAN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0342"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REAL DE SAN JOSÉ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</a:tr>
              <a:tr h="300342"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HEROES DE LA NACOZARI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0342"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MIRADOR DE LA MONTAÑA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</a:tr>
              <a:tr h="187714"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ZIRANDARO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7714"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MONTEVERDE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</a:tr>
              <a:tr h="187714"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LOS REYES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7714"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LAS LOMAS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</a:tr>
              <a:tr h="187714"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LOS LAURELES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7714"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LOS NARANJOS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</a:tr>
              <a:tr h="187714"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RANCHO VIEJO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7714"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REPORTE S.O.S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</a:tr>
              <a:tr h="206485"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245864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-10758" y="629237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 smtClean="0">
                <a:solidFill>
                  <a:schemeClr val="bg1"/>
                </a:solidFill>
              </a:rPr>
              <a:t>215 reportes atendidos en el mes de Septiembre</a:t>
            </a:r>
            <a:endParaRPr lang="es-MX" sz="2000" b="1" i="1" dirty="0">
              <a:solidFill>
                <a:schemeClr val="bg1"/>
              </a:solidFill>
            </a:endParaRPr>
          </a:p>
        </p:txBody>
      </p:sp>
      <p:sp>
        <p:nvSpPr>
          <p:cNvPr id="5" name="CuadroTexto 1"/>
          <p:cNvSpPr txBox="1"/>
          <p:nvPr/>
        </p:nvSpPr>
        <p:spPr>
          <a:xfrm>
            <a:off x="2227261" y="217996"/>
            <a:ext cx="4570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Atención</a:t>
            </a:r>
            <a:r>
              <a:rPr lang="en-US" sz="3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ciudadana</a:t>
            </a:r>
            <a:endParaRPr lang="es-ES" sz="3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1 CuadroTexto"/>
          <p:cNvSpPr txBox="1"/>
          <p:nvPr/>
        </p:nvSpPr>
        <p:spPr>
          <a:xfrm>
            <a:off x="6240739" y="1984194"/>
            <a:ext cx="2117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400" b="1" dirty="0"/>
              <a:t>Reportes atendidos en el mes de </a:t>
            </a:r>
            <a:r>
              <a:rPr lang="es-MX" sz="1400" b="1" dirty="0" smtClean="0"/>
              <a:t>Septiembre</a:t>
            </a:r>
            <a:endParaRPr lang="es-MX" sz="1400" b="1" dirty="0"/>
          </a:p>
        </p:txBody>
      </p:sp>
      <p:sp>
        <p:nvSpPr>
          <p:cNvPr id="15" name="6 CuadroTexto"/>
          <p:cNvSpPr txBox="1"/>
          <p:nvPr/>
        </p:nvSpPr>
        <p:spPr>
          <a:xfrm>
            <a:off x="731036" y="1742895"/>
            <a:ext cx="4583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600" b="1" dirty="0"/>
              <a:t>REPORTE ACUMULADO AL MES DE </a:t>
            </a:r>
            <a:r>
              <a:rPr lang="es-MX" sz="1600" b="1" dirty="0" smtClean="0"/>
              <a:t>SEPTIEMBRE</a:t>
            </a:r>
            <a:endParaRPr lang="es-MX" sz="1600" b="1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5838638" y="2703217"/>
          <a:ext cx="3060700" cy="2456475"/>
        </p:xfrm>
        <a:graphic>
          <a:graphicData uri="http://schemas.openxmlformats.org/drawingml/2006/table">
            <a:tbl>
              <a:tblPr/>
              <a:tblGrid>
                <a:gridCol w="761210"/>
                <a:gridCol w="405979"/>
                <a:gridCol w="405979"/>
                <a:gridCol w="405979"/>
                <a:gridCol w="405979"/>
                <a:gridCol w="675574"/>
              </a:tblGrid>
              <a:tr h="2736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Dirección / Área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Jun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Jul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Sep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Reportes Atendidos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69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Alumbrado Público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4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Parques, Ornato y Forestación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9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Limpia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11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Mantenimiento Público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5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Bacheo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5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Jurídico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645458" y="2275971"/>
          <a:ext cx="4797911" cy="3233121"/>
        </p:xfrm>
        <a:graphic>
          <a:graphicData uri="http://schemas.openxmlformats.org/drawingml/2006/table">
            <a:tbl>
              <a:tblPr/>
              <a:tblGrid>
                <a:gridCol w="968189"/>
                <a:gridCol w="860611"/>
                <a:gridCol w="925158"/>
                <a:gridCol w="1075765"/>
                <a:gridCol w="968188"/>
              </a:tblGrid>
              <a:tr h="390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Dirección / Área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Reportes Recibidos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Reportes Atendidos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Reportes Pendientes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de Eficiencia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Parques, Ornato y Forestación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61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Limpia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90.48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Mantenimiento Público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54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Juridico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33.33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9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Dirección / Área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Reportes Recibidos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Reportes Atendidos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Reportes Pendientes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de Eficiencia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340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Alumbrado Público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Bacheo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2.13%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245864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1"/>
          <p:cNvSpPr txBox="1"/>
          <p:nvPr/>
        </p:nvSpPr>
        <p:spPr>
          <a:xfrm>
            <a:off x="1737533" y="153448"/>
            <a:ext cx="5549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sz="4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Limpia</a:t>
            </a:r>
            <a:endParaRPr lang="es-ES" sz="4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021986" y="6270232"/>
            <a:ext cx="665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i="1" dirty="0" smtClean="0">
                <a:solidFill>
                  <a:schemeClr val="bg1"/>
                </a:solidFill>
              </a:rPr>
              <a:t>5,303 Toneladas de basura recolectados</a:t>
            </a:r>
            <a:endParaRPr lang="es-MX" sz="2800" b="1" i="1" dirty="0">
              <a:solidFill>
                <a:schemeClr val="bg1"/>
              </a:solidFill>
            </a:endParaRPr>
          </a:p>
        </p:txBody>
      </p:sp>
      <p:graphicFrame>
        <p:nvGraphicFramePr>
          <p:cNvPr id="13" name="24 Gráfico"/>
          <p:cNvGraphicFramePr/>
          <p:nvPr/>
        </p:nvGraphicFramePr>
        <p:xfrm>
          <a:off x="355002" y="1699709"/>
          <a:ext cx="5206701" cy="2867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27 Gráfico"/>
          <p:cNvGraphicFramePr/>
          <p:nvPr/>
        </p:nvGraphicFramePr>
        <p:xfrm>
          <a:off x="6196406" y="2474259"/>
          <a:ext cx="2485016" cy="3344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8" name="Picture 2" descr="C:\Documents and Settings\Usuario\Escritorio\relleno sanitario\IMG_10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8822" y="5002306"/>
            <a:ext cx="1452283" cy="935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3" descr="C:\Documents and Settings\Usuario\Escritorio\relleno sanitario\IMG_10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75744" y="4959274"/>
            <a:ext cx="1481714" cy="1005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4" descr="C:\Documents and Settings\Usuario\Escritorio\relleno sanitario\IMG_108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4365" y="4973769"/>
            <a:ext cx="1505050" cy="991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21 CuadroTexto"/>
          <p:cNvSpPr txBox="1"/>
          <p:nvPr/>
        </p:nvSpPr>
        <p:spPr>
          <a:xfrm>
            <a:off x="7350063" y="5818737"/>
            <a:ext cx="17363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 smtClean="0"/>
              <a:t>* Fecha de corte el 25 de Sept. 2014</a:t>
            </a:r>
            <a:endParaRPr lang="es-MX" sz="800" dirty="0"/>
          </a:p>
        </p:txBody>
      </p:sp>
    </p:spTree>
    <p:extLst>
      <p:ext uri="{BB962C8B-B14F-4D97-AF65-F5344CB8AC3E}">
        <p14:creationId xmlns="" xmlns:p14="http://schemas.microsoft.com/office/powerpoint/2010/main" val="31245864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1"/>
          <p:cNvSpPr txBox="1"/>
          <p:nvPr/>
        </p:nvSpPr>
        <p:spPr>
          <a:xfrm>
            <a:off x="1737533" y="153448"/>
            <a:ext cx="5549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sz="4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Limpia</a:t>
            </a:r>
            <a:endParaRPr lang="es-ES" sz="4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96816" y="6259474"/>
            <a:ext cx="8971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i="1" dirty="0" smtClean="0">
                <a:solidFill>
                  <a:schemeClr val="bg1"/>
                </a:solidFill>
              </a:rPr>
              <a:t>24 brigadas de limpia realizadas en 18 colonias prioritarias</a:t>
            </a:r>
            <a:endParaRPr lang="es-MX" sz="2800" b="1" i="1" dirty="0">
              <a:solidFill>
                <a:schemeClr val="bg1"/>
              </a:solidFill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583" y="4790348"/>
            <a:ext cx="1796530" cy="11532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4115" y="4820216"/>
            <a:ext cx="1826847" cy="111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1993" y="4808667"/>
            <a:ext cx="1783757" cy="1146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8652" y="4840940"/>
            <a:ext cx="1731223" cy="11129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0" name="32 Gráfico"/>
          <p:cNvGraphicFramePr/>
          <p:nvPr/>
        </p:nvGraphicFramePr>
        <p:xfrm>
          <a:off x="232149" y="1736427"/>
          <a:ext cx="5630769" cy="282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6615960" y="2135618"/>
          <a:ext cx="2216076" cy="1790700"/>
        </p:xfrm>
        <a:graphic>
          <a:graphicData uri="http://schemas.openxmlformats.org/drawingml/2006/table">
            <a:tbl>
              <a:tblPr/>
              <a:tblGrid>
                <a:gridCol w="247425"/>
                <a:gridCol w="430306"/>
                <a:gridCol w="688489"/>
                <a:gridCol w="257187"/>
                <a:gridCol w="592669"/>
              </a:tblGrid>
              <a:tr h="381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SEPT.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AGOSTO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6185647" y="4023360"/>
          <a:ext cx="1204857" cy="580913"/>
        </p:xfrm>
        <a:graphic>
          <a:graphicData uri="http://schemas.openxmlformats.org/drawingml/2006/table">
            <a:tbl>
              <a:tblPr/>
              <a:tblGrid>
                <a:gridCol w="807781"/>
                <a:gridCol w="397076"/>
              </a:tblGrid>
              <a:tr h="24067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COLONIAS: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24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TOTAL DE </a:t>
                      </a:r>
                    </a:p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ACCIONES</a:t>
                      </a: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7648688" y="4018320"/>
          <a:ext cx="1172584" cy="542924"/>
        </p:xfrm>
        <a:graphic>
          <a:graphicData uri="http://schemas.openxmlformats.org/drawingml/2006/table">
            <a:tbl>
              <a:tblPr/>
              <a:tblGrid>
                <a:gridCol w="839096"/>
                <a:gridCol w="333488"/>
              </a:tblGrid>
              <a:tr h="2381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COLONIAS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DE ACCIONES: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245864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0758" y="630313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 smtClean="0">
                <a:solidFill>
                  <a:schemeClr val="bg1"/>
                </a:solidFill>
              </a:rPr>
              <a:t>389 viajes realizados en 17 colonias, abasteciendo de agua a 575 viviendas al 100%</a:t>
            </a:r>
            <a:endParaRPr lang="es-MX" sz="2000" b="1" i="1" dirty="0">
              <a:solidFill>
                <a:schemeClr val="bg1"/>
              </a:solidFill>
            </a:endParaRPr>
          </a:p>
        </p:txBody>
      </p:sp>
      <p:sp>
        <p:nvSpPr>
          <p:cNvPr id="7" name="CuadroTexto 1"/>
          <p:cNvSpPr txBox="1"/>
          <p:nvPr/>
        </p:nvSpPr>
        <p:spPr>
          <a:xfrm>
            <a:off x="1737533" y="153448"/>
            <a:ext cx="5549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sz="4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Limpia</a:t>
            </a:r>
            <a:endParaRPr lang="es-ES" sz="4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Documents and Settings\Usuario\Escritorio\FOTOS DAVID\CAM216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686" y="4953941"/>
            <a:ext cx="1881994" cy="10395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3" descr="C:\Documents and Settings\Usuario\Escritorio\FOTOS DAVID\CAM216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7569" y="4980786"/>
            <a:ext cx="1882014" cy="10485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5" descr="C:\Documents and Settings\Usuario\Escritorio\FOTOS DAVID\CAM216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7259" y="4980793"/>
            <a:ext cx="1882014" cy="1048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23" name="39 Gráfico"/>
          <p:cNvGraphicFramePr/>
          <p:nvPr/>
        </p:nvGraphicFramePr>
        <p:xfrm>
          <a:off x="2451010" y="2087003"/>
          <a:ext cx="1744471" cy="2867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38 Gráfico"/>
          <p:cNvGraphicFramePr/>
          <p:nvPr/>
        </p:nvGraphicFramePr>
        <p:xfrm>
          <a:off x="0" y="1699708"/>
          <a:ext cx="2560320" cy="3188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41 Gráfico"/>
          <p:cNvGraphicFramePr/>
          <p:nvPr/>
        </p:nvGraphicFramePr>
        <p:xfrm>
          <a:off x="4032368" y="2011711"/>
          <a:ext cx="1916613" cy="2926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42 Gráfico"/>
          <p:cNvGraphicFramePr/>
          <p:nvPr/>
        </p:nvGraphicFramePr>
        <p:xfrm>
          <a:off x="5823415" y="2033224"/>
          <a:ext cx="1696182" cy="2915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7" name="50 Gráfico"/>
          <p:cNvGraphicFramePr/>
          <p:nvPr/>
        </p:nvGraphicFramePr>
        <p:xfrm>
          <a:off x="7390504" y="2043957"/>
          <a:ext cx="1592131" cy="2887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9" name="18 Tabla"/>
          <p:cNvGraphicFramePr>
            <a:graphicFrameLocks noGrp="1"/>
          </p:cNvGraphicFramePr>
          <p:nvPr/>
        </p:nvGraphicFramePr>
        <p:xfrm>
          <a:off x="2696139" y="1501757"/>
          <a:ext cx="1520860" cy="337801"/>
        </p:xfrm>
        <a:graphic>
          <a:graphicData uri="http://schemas.openxmlformats.org/drawingml/2006/table">
            <a:tbl>
              <a:tblPr/>
              <a:tblGrid>
                <a:gridCol w="213749"/>
                <a:gridCol w="194317"/>
                <a:gridCol w="207271"/>
                <a:gridCol w="110113"/>
                <a:gridCol w="220226"/>
                <a:gridCol w="110113"/>
                <a:gridCol w="194317"/>
                <a:gridCol w="270754"/>
              </a:tblGrid>
              <a:tr h="200025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SEPTIEMBRE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37776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245864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1"/>
          <p:cNvSpPr txBox="1"/>
          <p:nvPr/>
        </p:nvSpPr>
        <p:spPr>
          <a:xfrm>
            <a:off x="1533150" y="153448"/>
            <a:ext cx="59586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sz="4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Parques</a:t>
            </a:r>
            <a:endParaRPr lang="es-ES" sz="4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" y="6168640"/>
            <a:ext cx="9144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i="1" dirty="0" smtClean="0">
                <a:solidFill>
                  <a:schemeClr val="bg1"/>
                </a:solidFill>
                <a:latin typeface="+mj-lt"/>
              </a:rPr>
              <a:t>73 árboles sembrados con apoyo de los comités vecinales, </a:t>
            </a:r>
          </a:p>
          <a:p>
            <a:pPr algn="ctr"/>
            <a:r>
              <a:rPr lang="es-MX" i="1" dirty="0" smtClean="0">
                <a:solidFill>
                  <a:schemeClr val="bg1"/>
                </a:solidFill>
                <a:latin typeface="+mj-lt"/>
              </a:rPr>
              <a:t>acumulados al mes de septiembre 4,993</a:t>
            </a:r>
            <a:endParaRPr lang="es-MX" i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4" name="24 Gráfico"/>
          <p:cNvGraphicFramePr/>
          <p:nvPr/>
        </p:nvGraphicFramePr>
        <p:xfrm>
          <a:off x="4639608" y="1549101"/>
          <a:ext cx="2600288" cy="3102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20 Gráfico"/>
          <p:cNvGraphicFramePr/>
          <p:nvPr/>
        </p:nvGraphicFramePr>
        <p:xfrm>
          <a:off x="193638" y="1861074"/>
          <a:ext cx="4528969" cy="2876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504" y="4883973"/>
            <a:ext cx="1793559" cy="10979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4" descr="E:\26 sep. forest. hacienda la escondida\1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53886" y="4894730"/>
            <a:ext cx="1787953" cy="1108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2" descr="C:\Users\Rocio\Desktop\las quintas\DSCF40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29713" y="4894730"/>
            <a:ext cx="1718176" cy="1099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5" descr="E:\26 sep. forest. hacienda la escondida\19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61403" y="4927001"/>
            <a:ext cx="1671636" cy="10488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3" descr="C:\Users\Rocio\Desktop\las quintas\DSCF401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38220" y="4937759"/>
            <a:ext cx="1590621" cy="10453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7433533" y="2651785"/>
          <a:ext cx="1538344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344"/>
              </a:tblGrid>
              <a:tr h="274296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Árboles</a:t>
                      </a:r>
                      <a:r>
                        <a:rPr lang="es-MX" sz="1400" baseline="0" dirty="0" smtClean="0"/>
                        <a:t> en Existencia</a:t>
                      </a:r>
                      <a:endParaRPr lang="es-MX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113</a:t>
                      </a:r>
                      <a:r>
                        <a:rPr lang="es-MX" sz="1400" baseline="0" dirty="0" smtClean="0"/>
                        <a:t> Encinos de 2”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245864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1"/>
          <p:cNvSpPr txBox="1"/>
          <p:nvPr/>
        </p:nvSpPr>
        <p:spPr>
          <a:xfrm>
            <a:off x="1533150" y="153448"/>
            <a:ext cx="59586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sz="4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Parques</a:t>
            </a:r>
            <a:endParaRPr lang="es-ES" sz="4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39848" y="6202411"/>
            <a:ext cx="407715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s-MX" b="1" i="1" dirty="0" smtClean="0">
                <a:solidFill>
                  <a:schemeClr val="bg1"/>
                </a:solidFill>
                <a:latin typeface="+mj-lt"/>
              </a:rPr>
              <a:t>108 áreas censadas, </a:t>
            </a:r>
          </a:p>
          <a:p>
            <a:pPr algn="ctr"/>
            <a:r>
              <a:rPr lang="es-MX" b="1" i="1" dirty="0" smtClean="0">
                <a:solidFill>
                  <a:schemeClr val="bg1"/>
                </a:solidFill>
                <a:latin typeface="+mj-lt"/>
              </a:rPr>
              <a:t>62 hectáreas censadas</a:t>
            </a:r>
            <a:endParaRPr lang="es-MX" b="1" i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991548" y="6222427"/>
            <a:ext cx="4152451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s-MX" sz="1600" b="1" i="1" dirty="0" smtClean="0">
                <a:solidFill>
                  <a:schemeClr val="bg1"/>
                </a:solidFill>
                <a:latin typeface="+mj-lt"/>
              </a:rPr>
              <a:t>39 hectáreas deshierbe en el mes de septiembre</a:t>
            </a:r>
            <a:endParaRPr lang="es-MX" sz="1600" b="1" i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793000" y="5217460"/>
            <a:ext cx="1801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17 colonias  atendidas</a:t>
            </a:r>
            <a:endParaRPr lang="es-MX" sz="1400" dirty="0"/>
          </a:p>
        </p:txBody>
      </p:sp>
      <p:graphicFrame>
        <p:nvGraphicFramePr>
          <p:cNvPr id="14" name="19 Gráfico"/>
          <p:cNvGraphicFramePr/>
          <p:nvPr/>
        </p:nvGraphicFramePr>
        <p:xfrm>
          <a:off x="0" y="1678194"/>
          <a:ext cx="4206240" cy="3258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15 Gráfico"/>
          <p:cNvGraphicFramePr/>
          <p:nvPr/>
        </p:nvGraphicFramePr>
        <p:xfrm>
          <a:off x="6716303" y="1839549"/>
          <a:ext cx="2008146" cy="3164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16 Gráfico"/>
          <p:cNvGraphicFramePr/>
          <p:nvPr/>
        </p:nvGraphicFramePr>
        <p:xfrm>
          <a:off x="4453794" y="1742730"/>
          <a:ext cx="2301875" cy="3274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6113182" y="5635886"/>
          <a:ext cx="1651000" cy="190500"/>
        </p:xfrm>
        <a:graphic>
          <a:graphicData uri="http://schemas.openxmlformats.org/drawingml/2006/table">
            <a:tbl>
              <a:tblPr/>
              <a:tblGrid>
                <a:gridCol w="341586"/>
                <a:gridCol w="445960"/>
                <a:gridCol w="341586"/>
                <a:gridCol w="521868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5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245864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1"/>
          <p:cNvSpPr txBox="1"/>
          <p:nvPr/>
        </p:nvSpPr>
        <p:spPr>
          <a:xfrm>
            <a:off x="1533150" y="153448"/>
            <a:ext cx="59586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sz="4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Parques</a:t>
            </a:r>
            <a:endParaRPr lang="es-ES" sz="4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39848" y="6202411"/>
            <a:ext cx="8218844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s-MX" b="1" i="1" dirty="0" smtClean="0">
                <a:solidFill>
                  <a:schemeClr val="bg1"/>
                </a:solidFill>
                <a:latin typeface="+mj-lt"/>
              </a:rPr>
              <a:t>Proyecto de Vivero Municipal</a:t>
            </a:r>
          </a:p>
          <a:p>
            <a:pPr algn="ctr"/>
            <a:r>
              <a:rPr lang="es-MX" b="1" i="1" dirty="0" smtClean="0">
                <a:solidFill>
                  <a:schemeClr val="bg1"/>
                </a:solidFill>
                <a:latin typeface="+mj-lt"/>
              </a:rPr>
              <a:t>2,500 árboles y 500 plantas de ornato para la primer producción</a:t>
            </a:r>
            <a:endParaRPr lang="es-MX" b="1" i="1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198115" y="1726601"/>
          <a:ext cx="366388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433"/>
                <a:gridCol w="1136494"/>
                <a:gridCol w="1280160"/>
                <a:gridCol w="763793"/>
              </a:tblGrid>
              <a:tr h="626720"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 smtClean="0">
                          <a:solidFill>
                            <a:schemeClr val="tx1"/>
                          </a:solidFill>
                        </a:rPr>
                        <a:t>Nombre de Plantas</a:t>
                      </a:r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 smtClean="0">
                          <a:solidFill>
                            <a:schemeClr val="tx1"/>
                          </a:solidFill>
                        </a:rPr>
                        <a:t>Tiempo</a:t>
                      </a:r>
                      <a:r>
                        <a:rPr lang="es-ES" sz="1200" b="0" baseline="0" dirty="0" smtClean="0">
                          <a:solidFill>
                            <a:schemeClr val="tx1"/>
                          </a:solidFill>
                        </a:rPr>
                        <a:t> de Producción (Salida)</a:t>
                      </a:r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 err="1" smtClean="0">
                          <a:solidFill>
                            <a:schemeClr val="tx1"/>
                          </a:solidFill>
                        </a:rPr>
                        <a:t>Cant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59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1</a:t>
                      </a:r>
                      <a:endParaRPr lang="es-MX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Ébano</a:t>
                      </a:r>
                      <a:endParaRPr lang="es-MX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6 meses-</a:t>
                      </a:r>
                      <a:r>
                        <a:rPr lang="es-ES" sz="1200" baseline="0" dirty="0" smtClean="0"/>
                        <a:t>1 año</a:t>
                      </a:r>
                      <a:endParaRPr lang="es-MX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600</a:t>
                      </a:r>
                      <a:endParaRPr lang="es-MX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859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2</a:t>
                      </a:r>
                      <a:endParaRPr lang="es-MX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Huizaches</a:t>
                      </a:r>
                      <a:endParaRPr lang="es-MX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/>
                        <a:t>6 meses-</a:t>
                      </a:r>
                      <a:r>
                        <a:rPr lang="es-ES" sz="1200" baseline="0" dirty="0" smtClean="0"/>
                        <a:t>1 año</a:t>
                      </a:r>
                      <a:endParaRPr lang="es-MX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600</a:t>
                      </a:r>
                      <a:endParaRPr lang="es-MX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859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3</a:t>
                      </a:r>
                      <a:endParaRPr lang="es-MX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Moringas</a:t>
                      </a:r>
                      <a:endParaRPr lang="es-MX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/>
                        <a:t>6 meses-</a:t>
                      </a:r>
                      <a:r>
                        <a:rPr lang="es-ES" sz="1200" baseline="0" dirty="0" smtClean="0"/>
                        <a:t>1 año</a:t>
                      </a:r>
                      <a:endParaRPr lang="es-MX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300</a:t>
                      </a:r>
                      <a:endParaRPr lang="es-MX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859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4</a:t>
                      </a:r>
                      <a:endParaRPr lang="es-MX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Zapote Negro</a:t>
                      </a:r>
                      <a:endParaRPr lang="es-MX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/>
                        <a:t>6 meses-</a:t>
                      </a:r>
                      <a:r>
                        <a:rPr lang="es-ES" sz="1200" baseline="0" dirty="0" smtClean="0"/>
                        <a:t>1 año</a:t>
                      </a:r>
                      <a:endParaRPr lang="es-MX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200</a:t>
                      </a:r>
                      <a:endParaRPr lang="es-MX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859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5</a:t>
                      </a:r>
                      <a:endParaRPr lang="es-MX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Bella de Día</a:t>
                      </a:r>
                      <a:endParaRPr lang="es-MX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/>
                        <a:t>6 meses-</a:t>
                      </a:r>
                      <a:r>
                        <a:rPr lang="es-ES" sz="1200" baseline="0" dirty="0" smtClean="0"/>
                        <a:t>1 año</a:t>
                      </a:r>
                      <a:endParaRPr lang="es-MX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150</a:t>
                      </a:r>
                      <a:endParaRPr lang="es-MX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859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6</a:t>
                      </a:r>
                      <a:endParaRPr lang="es-MX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Dalia Enana</a:t>
                      </a:r>
                      <a:endParaRPr lang="es-MX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/>
                        <a:t>6 meses-</a:t>
                      </a:r>
                      <a:r>
                        <a:rPr lang="es-ES" sz="1200" baseline="0" dirty="0" smtClean="0"/>
                        <a:t>1 año</a:t>
                      </a:r>
                      <a:endParaRPr lang="es-MX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150</a:t>
                      </a:r>
                      <a:endParaRPr lang="es-MX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859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7</a:t>
                      </a:r>
                      <a:endParaRPr lang="es-MX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Clavel Gigante</a:t>
                      </a:r>
                      <a:endParaRPr lang="es-MX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/>
                        <a:t>6 meses-</a:t>
                      </a:r>
                      <a:r>
                        <a:rPr lang="es-ES" sz="1200" baseline="0" dirty="0" smtClean="0"/>
                        <a:t>1 año</a:t>
                      </a:r>
                      <a:endParaRPr lang="es-MX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200</a:t>
                      </a:r>
                      <a:endParaRPr lang="es-MX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859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8</a:t>
                      </a:r>
                      <a:endParaRPr lang="es-MX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Mezquite</a:t>
                      </a:r>
                      <a:endParaRPr lang="es-MX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/>
                        <a:t>6 meses-</a:t>
                      </a:r>
                      <a:r>
                        <a:rPr lang="es-ES" sz="1200" baseline="0" dirty="0" smtClean="0"/>
                        <a:t>1 año</a:t>
                      </a:r>
                      <a:endParaRPr lang="es-MX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300</a:t>
                      </a:r>
                      <a:endParaRPr lang="es-MX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4296153" y="3393891"/>
          <a:ext cx="2298285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58"/>
                <a:gridCol w="763107"/>
                <a:gridCol w="741610"/>
                <a:gridCol w="472910"/>
              </a:tblGrid>
              <a:tr h="424491">
                <a:tc>
                  <a:txBody>
                    <a:bodyPr/>
                    <a:lstStyle/>
                    <a:p>
                      <a:pPr algn="ctr"/>
                      <a:r>
                        <a:rPr lang="es-ES" sz="800" b="0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endParaRPr lang="es-MX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0" dirty="0" smtClean="0">
                          <a:solidFill>
                            <a:schemeClr val="tx1"/>
                          </a:solidFill>
                        </a:rPr>
                        <a:t>Nombre de Plantas</a:t>
                      </a:r>
                      <a:endParaRPr lang="es-MX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b="0" dirty="0" smtClean="0">
                          <a:solidFill>
                            <a:schemeClr val="tx1"/>
                          </a:solidFill>
                        </a:rPr>
                        <a:t>Tiempo</a:t>
                      </a:r>
                      <a:r>
                        <a:rPr lang="es-ES" sz="800" b="0" baseline="0" dirty="0" smtClean="0">
                          <a:solidFill>
                            <a:schemeClr val="tx1"/>
                          </a:solidFill>
                        </a:rPr>
                        <a:t> de Producción (Salida)</a:t>
                      </a:r>
                      <a:endParaRPr lang="es-MX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0" dirty="0" err="1" smtClean="0">
                          <a:solidFill>
                            <a:schemeClr val="tx1"/>
                          </a:solidFill>
                        </a:rPr>
                        <a:t>Cant</a:t>
                      </a:r>
                      <a:r>
                        <a:rPr lang="es-ES" sz="9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246"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/>
                        <a:t>1</a:t>
                      </a:r>
                      <a:endParaRPr lang="es-MX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/>
                        <a:t>Laurel</a:t>
                      </a:r>
                      <a:endParaRPr lang="es-MX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/>
                        <a:t>1 año</a:t>
                      </a:r>
                      <a:endParaRPr lang="es-MX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/>
                        <a:t>250</a:t>
                      </a:r>
                      <a:endParaRPr lang="es-MX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246"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/>
                        <a:t>2</a:t>
                      </a:r>
                      <a:endParaRPr lang="es-MX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/>
                        <a:t>Buganvilia</a:t>
                      </a:r>
                      <a:endParaRPr lang="es-MX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/>
                        <a:t>1 año</a:t>
                      </a:r>
                      <a:endParaRPr lang="es-MX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/>
                        <a:t>50</a:t>
                      </a:r>
                      <a:endParaRPr lang="es-MX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9593"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/>
                        <a:t>3</a:t>
                      </a:r>
                      <a:endParaRPr lang="es-MX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/>
                        <a:t>“Amor de un rato”</a:t>
                      </a:r>
                      <a:endParaRPr lang="es-MX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/>
                        <a:t>2 meses</a:t>
                      </a:r>
                      <a:endParaRPr lang="es-MX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/>
                        <a:t>200</a:t>
                      </a:r>
                      <a:endParaRPr lang="es-MX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8" name="Picture 2" descr="G:\DCIM\101MSDCF\DSC026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786" y="1420069"/>
            <a:ext cx="2431228" cy="1640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4" descr="E:\ORNATO\17 sep vivero\1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8553" y="4795838"/>
            <a:ext cx="1814348" cy="1300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4" descr="E:\ORNATO\17 sep vivero\1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3661" y="4830197"/>
            <a:ext cx="1684033" cy="1275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18" descr="E:\ORNATO\17 sep vivero\1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43369" y="4862470"/>
            <a:ext cx="1665467" cy="1253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9" descr="E:\ORNATO\17 sep vivero\16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481" y="4807894"/>
            <a:ext cx="1735865" cy="1269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5" descr="E:\ORNATO\17 sep vivero\15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32321" y="4851712"/>
            <a:ext cx="1796526" cy="1272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16" descr="E:\ORNATO\17 sep vivero\16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5310" y="3474720"/>
            <a:ext cx="1772779" cy="1329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17" descr="E:\ORNATO\17 sep vivero\16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1265" y="2108499"/>
            <a:ext cx="1767581" cy="1323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25 CuadroTexto"/>
          <p:cNvSpPr txBox="1"/>
          <p:nvPr/>
        </p:nvSpPr>
        <p:spPr>
          <a:xfrm>
            <a:off x="925158" y="14200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27" name="26 CuadroTexto"/>
          <p:cNvSpPr txBox="1"/>
          <p:nvPr/>
        </p:nvSpPr>
        <p:spPr>
          <a:xfrm>
            <a:off x="806822" y="1376977"/>
            <a:ext cx="2363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Producción por semilla</a:t>
            </a:r>
            <a:endParaRPr lang="es-MX" b="1" dirty="0"/>
          </a:p>
        </p:txBody>
      </p:sp>
      <p:sp>
        <p:nvSpPr>
          <p:cNvPr id="28" name="27 CuadroTexto"/>
          <p:cNvSpPr txBox="1"/>
          <p:nvPr/>
        </p:nvSpPr>
        <p:spPr>
          <a:xfrm>
            <a:off x="4389115" y="3076687"/>
            <a:ext cx="2171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Producción por poda</a:t>
            </a:r>
            <a:endParaRPr lang="es-MX" b="1" dirty="0"/>
          </a:p>
        </p:txBody>
      </p:sp>
    </p:spTree>
    <p:extLst>
      <p:ext uri="{BB962C8B-B14F-4D97-AF65-F5344CB8AC3E}">
        <p14:creationId xmlns="" xmlns:p14="http://schemas.microsoft.com/office/powerpoint/2010/main" val="31245864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1"/>
          <p:cNvSpPr txBox="1"/>
          <p:nvPr/>
        </p:nvSpPr>
        <p:spPr>
          <a:xfrm>
            <a:off x="1168533" y="153448"/>
            <a:ext cx="66879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sz="4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Alumbrado</a:t>
            </a:r>
            <a:endParaRPr lang="es-ES" sz="4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25911" y="6194926"/>
            <a:ext cx="8261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 smtClean="0">
                <a:solidFill>
                  <a:schemeClr val="bg1"/>
                </a:solidFill>
              </a:rPr>
              <a:t>5 colonias atendidas, 208 lámparas reparadas, </a:t>
            </a:r>
          </a:p>
          <a:p>
            <a:pPr algn="ctr"/>
            <a:r>
              <a:rPr lang="es-MX" sz="2000" b="1" i="1" dirty="0" smtClean="0">
                <a:solidFill>
                  <a:schemeClr val="bg1"/>
                </a:solidFill>
              </a:rPr>
              <a:t>en un promedio de 6.8 días de actividad</a:t>
            </a:r>
            <a:endParaRPr lang="es-MX" sz="2000" b="1" i="1" dirty="0">
              <a:solidFill>
                <a:schemeClr val="bg1"/>
              </a:solidFill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322732" y="2210548"/>
          <a:ext cx="8294143" cy="1676400"/>
        </p:xfrm>
        <a:graphic>
          <a:graphicData uri="http://schemas.openxmlformats.org/drawingml/2006/table">
            <a:tbl>
              <a:tblPr/>
              <a:tblGrid>
                <a:gridCol w="1294067"/>
                <a:gridCol w="728339"/>
                <a:gridCol w="874861"/>
                <a:gridCol w="342039"/>
                <a:gridCol w="589632"/>
                <a:gridCol w="670350"/>
                <a:gridCol w="420388"/>
                <a:gridCol w="590815"/>
                <a:gridCol w="647625"/>
                <a:gridCol w="693073"/>
                <a:gridCol w="568092"/>
                <a:gridCol w="465835"/>
                <a:gridCol w="409027"/>
              </a:tblGrid>
              <a:tr h="3928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Colonia Atendida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Reparación de lámparas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Circuitos restablecidos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Focos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Balastros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Bases para fotoceldas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Foto-celdas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Contactor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Conectores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Limpieza de Registros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Mts. De Cable de Aluminio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Pastilla térmica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Días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116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Exhacienda El Rosario Sector Diamante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Villas de la Hacienda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Paseo del Sabinal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Portal de Vaquerías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Burócratas de Guadalupe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Picture 4" descr="C:\Users\Jose\Desktop\Jorge\1 de Septiembre\143_FUJI\DSCF3069.JPG"/>
          <p:cNvPicPr>
            <a:picLocks noChangeAspect="1" noChangeArrowheads="1"/>
          </p:cNvPicPr>
          <p:nvPr/>
        </p:nvPicPr>
        <p:blipFill>
          <a:blip r:embed="rId3" cstate="print"/>
          <a:srcRect l="4851" r="7837"/>
          <a:stretch>
            <a:fillRect/>
          </a:stretch>
        </p:blipFill>
        <p:spPr bwMode="auto">
          <a:xfrm>
            <a:off x="121735" y="4346085"/>
            <a:ext cx="1685543" cy="1394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8909" y="4324871"/>
            <a:ext cx="1865711" cy="1399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4566" y="4329802"/>
            <a:ext cx="1865711" cy="1399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07403" y="4335332"/>
            <a:ext cx="2035761" cy="1399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56127" y="4346938"/>
            <a:ext cx="1875044" cy="1406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245864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1"/>
          <p:cNvSpPr txBox="1"/>
          <p:nvPr/>
        </p:nvSpPr>
        <p:spPr>
          <a:xfrm>
            <a:off x="1168533" y="153448"/>
            <a:ext cx="66879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sz="4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Alumbrado</a:t>
            </a:r>
            <a:endParaRPr lang="es-ES" sz="4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04395" y="6227200"/>
            <a:ext cx="8918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i="1" dirty="0" smtClean="0">
                <a:solidFill>
                  <a:schemeClr val="bg1"/>
                </a:solidFill>
              </a:rPr>
              <a:t>Proyecto Luz LED – Ave. Eloy Cavazos</a:t>
            </a:r>
            <a:endParaRPr lang="es-MX" sz="3200" b="1" i="1" dirty="0">
              <a:solidFill>
                <a:schemeClr val="bg1"/>
              </a:solidFill>
            </a:endParaRPr>
          </a:p>
        </p:txBody>
      </p:sp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415880" y="3225026"/>
          <a:ext cx="5041900" cy="2667000"/>
        </p:xfrm>
        <a:graphic>
          <a:graphicData uri="http://schemas.openxmlformats.org/drawingml/2006/table">
            <a:tbl>
              <a:tblPr/>
              <a:tblGrid>
                <a:gridCol w="941789"/>
                <a:gridCol w="979841"/>
                <a:gridCol w="1065458"/>
                <a:gridCol w="875198"/>
                <a:gridCol w="1179614"/>
              </a:tblGrid>
              <a:tr h="1905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Circuitos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Transformadores / Medidores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Metros³  de mixto 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Bultos de cemento 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Lámparas LED 100 watts  220 volts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Cable 2+1 (2 forradas y 1 desnuda) calibre 4 en aluminio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Cable 2+1 (2 forradas y 1 desnuda) calibre 6 en aluminio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Cable una línea forrada calibre 10 en aluminio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Fotoceldas para 220 volts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Cuadrilla Terrestre compuesta por 2 personas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Cinta de asilar 3m económica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Grúa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Cuadrilla compuesta por 2 personas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Tiempo requerido para las reparaciones en días hábiles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 a 40 días hábiles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/>
          <a:srcRect r="19887"/>
          <a:stretch>
            <a:fillRect/>
          </a:stretch>
        </p:blipFill>
        <p:spPr bwMode="auto">
          <a:xfrm>
            <a:off x="5885451" y="1602891"/>
            <a:ext cx="1970738" cy="1386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5163" y="1405040"/>
            <a:ext cx="2793108" cy="1572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 cstate="print"/>
          <a:srcRect t="6048" b="38390"/>
          <a:stretch>
            <a:fillRect/>
          </a:stretch>
        </p:blipFill>
        <p:spPr bwMode="auto">
          <a:xfrm>
            <a:off x="5871554" y="3022899"/>
            <a:ext cx="2013804" cy="1532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6" cstate="print"/>
          <a:srcRect r="22719"/>
          <a:stretch>
            <a:fillRect/>
          </a:stretch>
        </p:blipFill>
        <p:spPr bwMode="auto">
          <a:xfrm>
            <a:off x="5854815" y="4572001"/>
            <a:ext cx="2052058" cy="1365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826614" y="2465497"/>
          <a:ext cx="4304778" cy="640080"/>
        </p:xfrm>
        <a:graphic>
          <a:graphicData uri="http://schemas.openxmlformats.org/drawingml/2006/table">
            <a:tbl>
              <a:tblPr/>
              <a:tblGrid>
                <a:gridCol w="1034453"/>
                <a:gridCol w="1194099"/>
                <a:gridCol w="1043492"/>
                <a:gridCol w="1032734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Arbotantes Totales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Arbotantes Faltantes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Construcción de bases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Lámparas Totales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245864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3244</TotalTime>
  <Words>1145</Words>
  <Application>Microsoft Office PowerPoint</Application>
  <PresentationFormat>Presentación en pantalla (4:3)</PresentationFormat>
  <Paragraphs>620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D. Witrón</dc:creator>
  <cp:lastModifiedBy>luis michel</cp:lastModifiedBy>
  <cp:revision>323</cp:revision>
  <dcterms:created xsi:type="dcterms:W3CDTF">2014-04-09T14:38:56Z</dcterms:created>
  <dcterms:modified xsi:type="dcterms:W3CDTF">2014-12-01T21:32:26Z</dcterms:modified>
</cp:coreProperties>
</file>